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066" r:id="rId5"/>
  </p:sldMasterIdLst>
  <p:notesMasterIdLst>
    <p:notesMasterId r:id="rId43"/>
  </p:notesMasterIdLst>
  <p:handoutMasterIdLst>
    <p:handoutMasterId r:id="rId44"/>
  </p:handoutMasterIdLst>
  <p:sldIdLst>
    <p:sldId id="259" r:id="rId6"/>
    <p:sldId id="486" r:id="rId7"/>
    <p:sldId id="487" r:id="rId8"/>
    <p:sldId id="483" r:id="rId9"/>
    <p:sldId id="484" r:id="rId10"/>
    <p:sldId id="495" r:id="rId11"/>
    <p:sldId id="496" r:id="rId12"/>
    <p:sldId id="488" r:id="rId13"/>
    <p:sldId id="258" r:id="rId14"/>
    <p:sldId id="497" r:id="rId15"/>
    <p:sldId id="417" r:id="rId16"/>
    <p:sldId id="485" r:id="rId17"/>
    <p:sldId id="474" r:id="rId18"/>
    <p:sldId id="494" r:id="rId19"/>
    <p:sldId id="489" r:id="rId20"/>
    <p:sldId id="475" r:id="rId21"/>
    <p:sldId id="499" r:id="rId22"/>
    <p:sldId id="498" r:id="rId23"/>
    <p:sldId id="476" r:id="rId24"/>
    <p:sldId id="500" r:id="rId25"/>
    <p:sldId id="478" r:id="rId26"/>
    <p:sldId id="501" r:id="rId27"/>
    <p:sldId id="479" r:id="rId28"/>
    <p:sldId id="463" r:id="rId29"/>
    <p:sldId id="490" r:id="rId30"/>
    <p:sldId id="481" r:id="rId31"/>
    <p:sldId id="477" r:id="rId32"/>
    <p:sldId id="480" r:id="rId33"/>
    <p:sldId id="473" r:id="rId34"/>
    <p:sldId id="464" r:id="rId35"/>
    <p:sldId id="465" r:id="rId36"/>
    <p:sldId id="467" r:id="rId37"/>
    <p:sldId id="256" r:id="rId38"/>
    <p:sldId id="491" r:id="rId39"/>
    <p:sldId id="492" r:id="rId40"/>
    <p:sldId id="274" r:id="rId41"/>
    <p:sldId id="272"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C5A"/>
    <a:srgbClr val="D0006F"/>
    <a:srgbClr val="CEB887"/>
    <a:srgbClr val="FF6F49"/>
    <a:srgbClr val="F0B5A3"/>
    <a:srgbClr val="0F2C50"/>
    <a:srgbClr val="FE0076"/>
    <a:srgbClr val="C4A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724" autoAdjust="0"/>
  </p:normalViewPr>
  <p:slideViewPr>
    <p:cSldViewPr snapToGrid="0" snapToObjects="1">
      <p:cViewPr varScale="1">
        <p:scale>
          <a:sx n="79" d="100"/>
          <a:sy n="79" d="100"/>
        </p:scale>
        <p:origin x="486" y="96"/>
      </p:cViewPr>
      <p:guideLst/>
    </p:cSldViewPr>
  </p:slideViewPr>
  <p:outlineViewPr>
    <p:cViewPr>
      <p:scale>
        <a:sx n="33" d="100"/>
        <a:sy n="33" d="100"/>
      </p:scale>
      <p:origin x="0" y="-38838"/>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65" d="100"/>
          <a:sy n="165" d="100"/>
        </p:scale>
        <p:origin x="52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8C755D-3B28-8677-681F-7CDE3AFC6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Date Placeholder 2">
            <a:extLst>
              <a:ext uri="{FF2B5EF4-FFF2-40B4-BE49-F238E27FC236}">
                <a16:creationId xmlns:a16="http://schemas.microsoft.com/office/drawing/2014/main" id="{6448D699-14F9-EF56-F077-8E9A02284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C3284A-CBC5-4B3D-B41A-79A158832FA4}" type="datetimeFigureOut">
              <a:rPr lang="fi-FI"/>
              <a:pPr>
                <a:defRPr/>
              </a:pPr>
              <a:t>9.4.2025</a:t>
            </a:fld>
            <a:endParaRPr lang="fi-FI"/>
          </a:p>
        </p:txBody>
      </p:sp>
      <p:sp>
        <p:nvSpPr>
          <p:cNvPr id="4" name="Footer Placeholder 3">
            <a:extLst>
              <a:ext uri="{FF2B5EF4-FFF2-40B4-BE49-F238E27FC236}">
                <a16:creationId xmlns:a16="http://schemas.microsoft.com/office/drawing/2014/main" id="{FBCF403E-F98D-234D-6CBA-89153AE35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Slide Number Placeholder 4">
            <a:extLst>
              <a:ext uri="{FF2B5EF4-FFF2-40B4-BE49-F238E27FC236}">
                <a16:creationId xmlns:a16="http://schemas.microsoft.com/office/drawing/2014/main" id="{F88A68B5-A2AF-1080-4D0C-4DA6A69BDB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01CE5B8-D017-489C-B6F2-4D84B53EEBE8}" type="slidenum">
              <a:rPr/>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21B0AF-01A7-917D-604F-0D91781DF4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Date Placeholder 2">
            <a:extLst>
              <a:ext uri="{FF2B5EF4-FFF2-40B4-BE49-F238E27FC236}">
                <a16:creationId xmlns:a16="http://schemas.microsoft.com/office/drawing/2014/main" id="{66B71A97-7339-61CC-067B-320600FB2A2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519EEF-C871-44FB-9068-B1A6293F6EA5}" type="datetimeFigureOut">
              <a:rPr lang="fi-FI"/>
              <a:pPr>
                <a:defRPr/>
              </a:pPr>
              <a:t>9.4.2025</a:t>
            </a:fld>
            <a:endParaRPr lang="fi-FI"/>
          </a:p>
        </p:txBody>
      </p:sp>
      <p:sp>
        <p:nvSpPr>
          <p:cNvPr id="4" name="Slide Image Placeholder 3">
            <a:extLst>
              <a:ext uri="{FF2B5EF4-FFF2-40B4-BE49-F238E27FC236}">
                <a16:creationId xmlns:a16="http://schemas.microsoft.com/office/drawing/2014/main" id="{C55E7766-8236-A206-57CA-2251C3A650B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a:extLst>
              <a:ext uri="{FF2B5EF4-FFF2-40B4-BE49-F238E27FC236}">
                <a16:creationId xmlns:a16="http://schemas.microsoft.com/office/drawing/2014/main" id="{410FF422-DEB8-CB41-B2C1-A856FB6C76C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a:extLst>
              <a:ext uri="{FF2B5EF4-FFF2-40B4-BE49-F238E27FC236}">
                <a16:creationId xmlns:a16="http://schemas.microsoft.com/office/drawing/2014/main" id="{A744DCFA-D0DF-9C96-419B-74984712C49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Slide Number Placeholder 6">
            <a:extLst>
              <a:ext uri="{FF2B5EF4-FFF2-40B4-BE49-F238E27FC236}">
                <a16:creationId xmlns:a16="http://schemas.microsoft.com/office/drawing/2014/main" id="{6A674E5B-71B9-4F56-2FD3-DE733EB019F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0394CA8-62FF-4B95-892A-1E427C08EA46}" type="slidenum">
              <a:rPr/>
              <a:pPr>
                <a:defRPr/>
              </a:pPr>
              <a:t>‹#›</a:t>
            </a:fld>
            <a:endParaRPr lang="fi-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8A1D652-5F23-8E68-42C6-6BC48BBAE9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57A5A0A-4091-545F-9864-E08F1D53E5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26628" name="Slide Number Placeholder 3">
            <a:extLst>
              <a:ext uri="{FF2B5EF4-FFF2-40B4-BE49-F238E27FC236}">
                <a16:creationId xmlns:a16="http://schemas.microsoft.com/office/drawing/2014/main" id="{AC62926F-1941-4680-7D74-BCDAD1CECE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169C02-2F21-47C7-8010-EA0DC5E83B3A}" type="slidenum">
              <a:rPr lang="uk-UA" altLang="fi-FI" smtClean="0"/>
              <a:pPr fontAlgn="base">
                <a:spcBef>
                  <a:spcPct val="0"/>
                </a:spcBef>
                <a:spcAft>
                  <a:spcPct val="0"/>
                </a:spcAft>
              </a:pPr>
              <a:t>1</a:t>
            </a:fld>
            <a:endParaRPr lang="uk-UA" alt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21</a:t>
            </a:fld>
            <a:endParaRPr lang="fi-FI" altLang="fi-FI">
              <a:solidFill>
                <a:srgbClr val="000000"/>
              </a:solidFill>
            </a:endParaRPr>
          </a:p>
        </p:txBody>
      </p:sp>
    </p:spTree>
    <p:extLst>
      <p:ext uri="{BB962C8B-B14F-4D97-AF65-F5344CB8AC3E}">
        <p14:creationId xmlns:p14="http://schemas.microsoft.com/office/powerpoint/2010/main" val="355336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9AA18-B505-C9DF-42A6-5BF2CAAF49C0}"/>
            </a:ext>
          </a:extLst>
        </p:cNvPr>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F8501B51-F34B-6664-BB48-1D788B0D05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4EA74C98-794E-3A21-091C-DC9DE50000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D3332C5F-0324-CF87-B7BD-923F674F0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22</a:t>
            </a:fld>
            <a:endParaRPr lang="fi-FI" altLang="fi-FI">
              <a:solidFill>
                <a:srgbClr val="000000"/>
              </a:solidFill>
            </a:endParaRPr>
          </a:p>
        </p:txBody>
      </p:sp>
    </p:spTree>
    <p:extLst>
      <p:ext uri="{BB962C8B-B14F-4D97-AF65-F5344CB8AC3E}">
        <p14:creationId xmlns:p14="http://schemas.microsoft.com/office/powerpoint/2010/main" val="336298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n kuvan paikkamerkki 1">
            <a:extLst>
              <a:ext uri="{FF2B5EF4-FFF2-40B4-BE49-F238E27FC236}">
                <a16:creationId xmlns:a16="http://schemas.microsoft.com/office/drawing/2014/main" id="{9661BE90-A457-4499-88ED-3A38A53977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Huomautusten paikkamerkki 2">
            <a:extLst>
              <a:ext uri="{FF2B5EF4-FFF2-40B4-BE49-F238E27FC236}">
                <a16:creationId xmlns:a16="http://schemas.microsoft.com/office/drawing/2014/main" id="{5BCAEA2A-FE09-463B-834F-EAD22A1B11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cs typeface="Calibri" panose="020F0502020204030204" pitchFamily="34" charset="0"/>
              </a:rPr>
              <a:t>Viljelijän on laadittava kasvukauden alussa vaihtoehtoisen kasvinsuojelun ennakkosuunnitelma lohko- ja kasvikohtaisesti. Suunnitelmasta tulee selvitä, mitä vaihtoehtoisen kasvinsuojelun menetelmää on suunniteltu käytettävän kullakin kasvilajilla ja lohkolla sekä kuvaus, mitä seurannan apuvälineitä lohkolla käytetään vaihtoehtoisen kasvinsuojelumenetelmän tarpeen ja onnistumisen seurantaan.  Ennakkosuunnitelmaan on kirjattava tilanteet, joissa vaihtoehtoista kasvinsuojelumenetelmää voitaisiin täydentää muilla menetelmillä. Muiden menetelmien käyttö tulee aina perustua vaihtoehtoisen menetelmän tehon riittävän pitkään seurantaan ja todettuun täydennystarpeeseen, joista tulee olla merkinnät lohkokirjanpidossa.  </a:t>
            </a:r>
            <a:endParaRPr lang="fi-FI" altLang="fi-FI" dirty="0">
              <a:ea typeface="Calibri" panose="020F0502020204030204" pitchFamily="34" charset="0"/>
              <a:cs typeface="Times New Roman" panose="02020603050405020304" pitchFamily="18" charset="0"/>
            </a:endParaRPr>
          </a:p>
          <a:p>
            <a:pPr>
              <a:spcBef>
                <a:spcPct val="0"/>
              </a:spcBef>
            </a:pPr>
            <a:r>
              <a:rPr lang="fi-FI" altLang="fi-FI" dirty="0">
                <a:ea typeface="Calibri" panose="020F0502020204030204" pitchFamily="34" charset="0"/>
                <a:cs typeface="Times New Roman" panose="02020603050405020304" pitchFamily="18" charset="0"/>
              </a:rPr>
              <a:t>Mikrobiologisiin valmisteisiin tai makroeliöiden käyttöön perustuvia puutarhakasvien vaihtoehtoisia kasvinsuojelumenetelmiä käytettäessä on hankittava jokaisena sitoumusvuonna menetelmän mukaiset valmisteet tai torjuntaeliöt. Jos kasvinsuojelumenetelmään kuuluu mehiläisten käyttäminen valmisteen levityksessä, alueella on oltava mehiläispesiä viljelykasvin kukinta-aikaan vähintään kaksi kappaletta hehtaaria kohden. Mehiläispesissä on oltava asianmukainen kasvinsuojeluaineen levitinlaite sekä erilliset ulostulo- ja sisäänmenoaukot mehiläisille. Jos kasvinsuojelumenetelmänä on hyönteisverkkojen käyttö, on käytettävä hyönteistorjuntaan tarkoitettuja verkkoja, joiden on katettava koko se ala, jolla toimenpidettä toteutetaan.</a:t>
            </a:r>
          </a:p>
          <a:p>
            <a:pPr>
              <a:spcBef>
                <a:spcPct val="0"/>
              </a:spcBef>
            </a:pPr>
            <a:endParaRPr lang="fi-FI" altLang="fi-FI" sz="1600" dirty="0">
              <a:ea typeface="Calibri" panose="020F0502020204030204" pitchFamily="34" charset="0"/>
              <a:cs typeface="Times New Roman" panose="02020603050405020304" pitchFamily="18" charset="0"/>
            </a:endParaRPr>
          </a:p>
          <a:p>
            <a:pPr>
              <a:spcBef>
                <a:spcPct val="0"/>
              </a:spcBef>
            </a:pPr>
            <a:endParaRPr lang="fi-FI" altLang="fi-FI" dirty="0"/>
          </a:p>
        </p:txBody>
      </p:sp>
      <p:sp>
        <p:nvSpPr>
          <p:cNvPr id="104452" name="Dian numeron paikkamerkki 3">
            <a:extLst>
              <a:ext uri="{FF2B5EF4-FFF2-40B4-BE49-F238E27FC236}">
                <a16:creationId xmlns:a16="http://schemas.microsoft.com/office/drawing/2014/main" id="{10BA9E7C-0254-4DBC-BFD0-96F7A3B4BF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73A00C32-F2E7-4059-A84B-7B46495FD4ED}" type="slidenum">
              <a:rPr lang="fi-FI" altLang="fi-FI">
                <a:solidFill>
                  <a:srgbClr val="000000"/>
                </a:solidFill>
              </a:rPr>
              <a:pPr eaLnBrk="1" hangingPunct="1"/>
              <a:t>24</a:t>
            </a:fld>
            <a:endParaRPr lang="fi-FI" altLang="fi-FI">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27</a:t>
            </a:fld>
            <a:endParaRPr lang="fi-FI" altLang="fi-FI">
              <a:solidFill>
                <a:srgbClr val="000000"/>
              </a:solidFill>
            </a:endParaRPr>
          </a:p>
        </p:txBody>
      </p:sp>
    </p:spTree>
    <p:extLst>
      <p:ext uri="{BB962C8B-B14F-4D97-AF65-F5344CB8AC3E}">
        <p14:creationId xmlns:p14="http://schemas.microsoft.com/office/powerpoint/2010/main" val="290564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n kuvan paikkamerkki 1">
            <a:extLst>
              <a:ext uri="{FF2B5EF4-FFF2-40B4-BE49-F238E27FC236}">
                <a16:creationId xmlns:a16="http://schemas.microsoft.com/office/drawing/2014/main" id="{407EDCA6-E1C9-45CA-861B-0A9AD13A45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Huomautusten paikkamerkki 2">
            <a:extLst>
              <a:ext uri="{FF2B5EF4-FFF2-40B4-BE49-F238E27FC236}">
                <a16:creationId xmlns:a16="http://schemas.microsoft.com/office/drawing/2014/main" id="{93E5F354-DA26-4955-AFEF-43C85C053C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u="sng" dirty="0">
                <a:cs typeface="Calibri" panose="020F0502020204030204" pitchFamily="34" charset="0"/>
              </a:rPr>
              <a:t>A. Valumavesien hallinta – säätösalaojitus</a:t>
            </a:r>
          </a:p>
          <a:p>
            <a:pPr>
              <a:spcBef>
                <a:spcPct val="0"/>
              </a:spcBef>
            </a:pPr>
            <a:r>
              <a:rPr lang="fi-FI" altLang="fi-FI" dirty="0">
                <a:cs typeface="Calibri" panose="020F0502020204030204" pitchFamily="34" charset="0"/>
              </a:rPr>
              <a:t>Säätösalaojitusta koskevassa lohkokohtaisessa toimenpiteessä aktiiviviljelijän on toteutettava säätösalaojitetulla lohkolla vedenpinnan säätöä nostamalla tai laskemalla padotuskorkeutta kokoojaojaan asennetuissa säätökaivoissa tai muilla padotuslaitteilla. </a:t>
            </a:r>
          </a:p>
          <a:p>
            <a:pPr>
              <a:spcBef>
                <a:spcPct val="0"/>
              </a:spcBef>
            </a:pPr>
            <a:r>
              <a:rPr lang="fi-FI" altLang="fi-FI" dirty="0">
                <a:cs typeface="Calibri" panose="020F0502020204030204" pitchFamily="34" charset="0"/>
              </a:rPr>
              <a:t>Padotuksessa on otettava huomioon kylvö- ja korjuukoneiden vaatima maan kantavuus, kevätkosteuden varastoiminen peltoon, kasvien vesitaloudesta huolehtiminen sekä varastotilavuuden lisääminen ennen rankkasateita ja syyssateita sekä kevään sulamisvesiä ravinteiden huuhtoutumisen ehkäisemiseksi.</a:t>
            </a:r>
          </a:p>
          <a:p>
            <a:pPr>
              <a:spcBef>
                <a:spcPct val="0"/>
              </a:spcBef>
            </a:pPr>
            <a:r>
              <a:rPr lang="fi-FI" altLang="fi-FI" dirty="0">
                <a:cs typeface="Calibri" panose="020F0502020204030204" pitchFamily="34" charset="0"/>
              </a:rPr>
              <a:t>Ajanjaksoina, jolloin pellolla ei tehdä viljelytoimenpiteitä, on käytettävä padotuskorkeutta, joka nostaa pohjaveden pinnan lohkolla mahdollisimman korkealle ja hidastaa siten turpeen hajoamista tai sulfaattimaan päästöjä. Korkeuden säätelyssä on kuitenkin otettava huomioon viljelykasvien tarkoituksenmukainen vesitalous ja kevään sulamisvesien vaatima riittävä varastotilavuus, jotta voidaan ehkäistä ravinteiden huuhtoutumista. </a:t>
            </a:r>
          </a:p>
          <a:p>
            <a:pPr>
              <a:spcBef>
                <a:spcPct val="0"/>
              </a:spcBef>
            </a:pPr>
            <a:r>
              <a:rPr lang="fi-FI" altLang="fi-FI" dirty="0">
                <a:cs typeface="Calibri" panose="020F0502020204030204" pitchFamily="34" charset="0"/>
              </a:rPr>
              <a:t>Aktiiviviljelijän on huolehdittava mahdollisesta lisäveden johtamisesta ja padotuslaitteiden kunnosta.</a:t>
            </a:r>
          </a:p>
          <a:p>
            <a:pPr>
              <a:spcBef>
                <a:spcPct val="0"/>
              </a:spcBef>
            </a:pPr>
            <a:r>
              <a:rPr lang="fi-FI" altLang="fi-FI" dirty="0">
                <a:cs typeface="Calibri" panose="020F0502020204030204" pitchFamily="34" charset="0"/>
              </a:rPr>
              <a:t>Padotusta on hoidettava sää- ja kasvuolosuhteiden ja viljelytoimenpiteiden mukaan käyttäen hyväksi sääennusteita.</a:t>
            </a:r>
          </a:p>
          <a:p>
            <a:pPr>
              <a:spcBef>
                <a:spcPct val="0"/>
              </a:spcBef>
            </a:pPr>
            <a:endParaRPr lang="fi-FI" altLang="fi-FI" dirty="0">
              <a:cs typeface="Calibri" panose="020F0502020204030204" pitchFamily="34" charset="0"/>
            </a:endParaRPr>
          </a:p>
          <a:p>
            <a:pPr>
              <a:spcBef>
                <a:spcPct val="0"/>
              </a:spcBef>
            </a:pPr>
            <a:r>
              <a:rPr lang="fi-FI" altLang="fi-FI" sz="1600" u="sng" dirty="0">
                <a:cs typeface="Calibri" panose="020F0502020204030204" pitchFamily="34" charset="0"/>
              </a:rPr>
              <a:t>B. Valumavesien hallinta – Altakastelu tai kuivatusvesien kierrätys</a:t>
            </a:r>
          </a:p>
          <a:p>
            <a:pPr>
              <a:spcBef>
                <a:spcPct val="0"/>
              </a:spcBef>
            </a:pPr>
            <a:r>
              <a:rPr lang="fi-FI" altLang="fi-FI" dirty="0" err="1">
                <a:cs typeface="Calibri" panose="020F0502020204030204" pitchFamily="34" charset="0"/>
              </a:rPr>
              <a:t>Altakastelua</a:t>
            </a:r>
            <a:r>
              <a:rPr lang="fi-FI" altLang="fi-FI" dirty="0">
                <a:cs typeface="Calibri" panose="020F0502020204030204" pitchFamily="34" charset="0"/>
              </a:rPr>
              <a:t> koskevassa lohkokohtaisessa toimenpiteessä peltoalueen vesitaloutta on säädeltävä kokonaisvaltaisesti salaojaojastojen kautta tapahtuvan kastelun ja säädetyn kuivatuksen avulla. </a:t>
            </a:r>
            <a:endParaRPr lang="fi-FI" altLang="fi-FI" dirty="0">
              <a:ea typeface="Calibri" panose="020F0502020204030204" pitchFamily="34" charset="0"/>
              <a:cs typeface="Times New Roman" panose="02020603050405020304" pitchFamily="18" charset="0"/>
            </a:endParaRPr>
          </a:p>
          <a:p>
            <a:pPr>
              <a:spcBef>
                <a:spcPct val="0"/>
              </a:spcBef>
            </a:pPr>
            <a:r>
              <a:rPr lang="fi-FI" altLang="fi-FI" dirty="0">
                <a:ea typeface="Calibri" panose="020F0502020204030204" pitchFamily="34" charset="0"/>
                <a:cs typeface="Times New Roman" panose="02020603050405020304" pitchFamily="18" charset="0"/>
              </a:rPr>
              <a:t>Kuivatusvesien kierrätystä koskevassa lohkokohtaisessa toimenpiteessä peltoalueelta kertyvät valumavedet on varastoitava kevätvalunnan ja rankkasateiden aikana erilliseen tilavuudeltaan riittävän suureen valumavesiä keräävään altaaseen, josta ne kuivana kautena johdetaan kasteluvetenä takaisin pellolle.</a:t>
            </a:r>
          </a:p>
          <a:p>
            <a:pPr>
              <a:spcBef>
                <a:spcPct val="0"/>
              </a:spcBef>
            </a:pPr>
            <a:r>
              <a:rPr lang="fi-FI" altLang="fi-FI" dirty="0">
                <a:cs typeface="Calibri" panose="020F0502020204030204" pitchFamily="34" charset="0"/>
              </a:rPr>
              <a:t> Altakastelun tai kuivatusvesien kierrätyksen hoitotoimenpiteenä ojastoihin on johdettava kasteluvettä luonnonvesistä pumppaamalla tai painovoimaisesti johtamalla. Kasteluvesi voidaan johtaa salaojaojastoon joko ojaston ylä- tai alapäästä. Vesi on padottava säätökaivojen tai muiden padotuslaitteiden avulla alueen salaojaojastoihin, joista se imeytyy maaperään. Kasteluveden johtamisessa alueelle on otettava huomioon sää- ja kasvuolosuhteet sekä viljelytoimenpiteet. Kuivatusvesien kierrätyksessä lisäveden hankintapaikasta tai erillisestä varastoaltaasta peräisin oleva vesi on johdettava peltoalueelle säätökastelujärjestelmän avulla sää- ja kasvuolosuhteet sekä viljelytoimenpiteet huomioiden.</a:t>
            </a:r>
          </a:p>
          <a:p>
            <a:pPr>
              <a:spcBef>
                <a:spcPct val="0"/>
              </a:spcBef>
            </a:pPr>
            <a:r>
              <a:rPr lang="fi-FI" altLang="fi-FI" dirty="0">
                <a:solidFill>
                  <a:srgbClr val="FF0000"/>
                </a:solidFill>
                <a:cs typeface="Calibri" panose="020F0502020204030204" pitchFamily="34" charset="0"/>
              </a:rPr>
              <a:t> </a:t>
            </a:r>
            <a:r>
              <a:rPr lang="fi-FI" altLang="fi-FI" dirty="0">
                <a:cs typeface="Calibri" panose="020F0502020204030204" pitchFamily="34" charset="0"/>
              </a:rPr>
              <a:t>Altakastelun tai kuivatusvesien kierrätyksen toteutuksesta on pidettävä kirjaa, johon on merkittävä säätö-, hoito- ja huoltotoimenpiteet. Kirjanpito voidaan merkitä myös lohkokohtaisiin muistiinpanoihin. </a:t>
            </a:r>
          </a:p>
          <a:p>
            <a:pPr>
              <a:spcBef>
                <a:spcPct val="0"/>
              </a:spcBef>
            </a:pPr>
            <a:r>
              <a:rPr lang="fi-FI" altLang="fi-FI" dirty="0">
                <a:cs typeface="Calibri" panose="020F0502020204030204" pitchFamily="34" charset="0"/>
              </a:rPr>
              <a:t> Aktiiviviljelijän on säädettävä padotuskorkeutta asianmukaisesti ja huolehdittava mahdollisesta lisäveden johtamisesta ja laitteiden kunnosta. Tavoitteena on oltava viljelytoimenpiteet ja kevään sulamisvesien vaatiman varastotilavuuden huomioon ottava, mahdollisimman korkea pohjaveden pinnan taso.</a:t>
            </a:r>
          </a:p>
          <a:p>
            <a:pPr>
              <a:spcBef>
                <a:spcPct val="0"/>
              </a:spcBef>
            </a:pPr>
            <a:endParaRPr lang="fi-FI" altLang="fi-FI" dirty="0">
              <a:cs typeface="Calibri" panose="020F0502020204030204" pitchFamily="34" charset="0"/>
            </a:endParaRPr>
          </a:p>
          <a:p>
            <a:pPr>
              <a:spcBef>
                <a:spcPct val="0"/>
              </a:spcBef>
            </a:pPr>
            <a:endParaRPr lang="fi-FI" altLang="fi-FI" dirty="0"/>
          </a:p>
        </p:txBody>
      </p:sp>
      <p:sp>
        <p:nvSpPr>
          <p:cNvPr id="102404" name="Dian numeron paikkamerkki 3">
            <a:extLst>
              <a:ext uri="{FF2B5EF4-FFF2-40B4-BE49-F238E27FC236}">
                <a16:creationId xmlns:a16="http://schemas.microsoft.com/office/drawing/2014/main" id="{AADBBE6E-56A0-40E8-A4AE-B6BA32B027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DE279630-C9D8-49DF-B270-6C35011A94E4}" type="slidenum">
              <a:rPr lang="fi-FI" altLang="fi-FI">
                <a:solidFill>
                  <a:srgbClr val="000000"/>
                </a:solidFill>
              </a:rPr>
              <a:pPr eaLnBrk="1" hangingPunct="1"/>
              <a:t>29</a:t>
            </a:fld>
            <a:endParaRPr lang="fi-FI" altLang="fi-FI">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11</a:t>
            </a:fld>
            <a:endParaRPr lang="fi-FI" altLang="fi-FI">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12</a:t>
            </a:fld>
            <a:endParaRPr lang="fi-FI" altLang="fi-FI">
              <a:solidFill>
                <a:srgbClr val="000000"/>
              </a:solidFill>
            </a:endParaRPr>
          </a:p>
        </p:txBody>
      </p:sp>
    </p:spTree>
    <p:extLst>
      <p:ext uri="{BB962C8B-B14F-4D97-AF65-F5344CB8AC3E}">
        <p14:creationId xmlns:p14="http://schemas.microsoft.com/office/powerpoint/2010/main" val="368332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13</a:t>
            </a:fld>
            <a:endParaRPr lang="fi-FI" altLang="fi-FI">
              <a:solidFill>
                <a:srgbClr val="000000"/>
              </a:solidFill>
            </a:endParaRPr>
          </a:p>
        </p:txBody>
      </p:sp>
    </p:spTree>
    <p:extLst>
      <p:ext uri="{BB962C8B-B14F-4D97-AF65-F5344CB8AC3E}">
        <p14:creationId xmlns:p14="http://schemas.microsoft.com/office/powerpoint/2010/main" val="98763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16</a:t>
            </a:fld>
            <a:endParaRPr lang="fi-FI" altLang="fi-FI">
              <a:solidFill>
                <a:srgbClr val="000000"/>
              </a:solidFill>
            </a:endParaRPr>
          </a:p>
        </p:txBody>
      </p:sp>
    </p:spTree>
    <p:extLst>
      <p:ext uri="{BB962C8B-B14F-4D97-AF65-F5344CB8AC3E}">
        <p14:creationId xmlns:p14="http://schemas.microsoft.com/office/powerpoint/2010/main" val="401511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50181-43A2-40B4-DB19-0A580C56927F}"/>
            </a:ext>
          </a:extLst>
        </p:cNvPr>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3F8A1F98-CAA7-15EB-138F-9E9FA4844D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6F230A76-4219-2F5B-7604-2E36F84D8A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A8E00B98-821B-2CB3-A8F5-32283E5025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17</a:t>
            </a:fld>
            <a:endParaRPr lang="fi-FI" altLang="fi-FI">
              <a:solidFill>
                <a:srgbClr val="000000"/>
              </a:solidFill>
            </a:endParaRPr>
          </a:p>
        </p:txBody>
      </p:sp>
    </p:spTree>
    <p:extLst>
      <p:ext uri="{BB962C8B-B14F-4D97-AF65-F5344CB8AC3E}">
        <p14:creationId xmlns:p14="http://schemas.microsoft.com/office/powerpoint/2010/main" val="338320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73D5-22D4-763B-9E19-FA3A7E8E3561}"/>
            </a:ext>
          </a:extLst>
        </p:cNvPr>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C61E6D26-7F8F-0CDF-C559-46D267188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B157E361-2FDA-14C5-0425-599614C0D2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a:t>Muutoksista nykyiseen sitoumukseen.</a:t>
            </a:r>
          </a:p>
        </p:txBody>
      </p:sp>
      <p:sp>
        <p:nvSpPr>
          <p:cNvPr id="54276" name="Dian numeron paikkamerkki 3">
            <a:extLst>
              <a:ext uri="{FF2B5EF4-FFF2-40B4-BE49-F238E27FC236}">
                <a16:creationId xmlns:a16="http://schemas.microsoft.com/office/drawing/2014/main" id="{F553FCE5-8410-8E0D-2035-C1CF2EBB1A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18</a:t>
            </a:fld>
            <a:endParaRPr lang="fi-FI" altLang="fi-FI">
              <a:solidFill>
                <a:srgbClr val="000000"/>
              </a:solidFill>
            </a:endParaRPr>
          </a:p>
        </p:txBody>
      </p:sp>
    </p:spTree>
    <p:extLst>
      <p:ext uri="{BB962C8B-B14F-4D97-AF65-F5344CB8AC3E}">
        <p14:creationId xmlns:p14="http://schemas.microsoft.com/office/powerpoint/2010/main" val="161402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A877E750-B836-45DD-BAF2-7DA00B6E1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AE11FD9A-3F5B-4264-A611-1B717D352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Muutoksista nykyiseen sitoumukseen.</a:t>
            </a:r>
          </a:p>
        </p:txBody>
      </p:sp>
      <p:sp>
        <p:nvSpPr>
          <p:cNvPr id="54276" name="Dian numeron paikkamerkki 3">
            <a:extLst>
              <a:ext uri="{FF2B5EF4-FFF2-40B4-BE49-F238E27FC236}">
                <a16:creationId xmlns:a16="http://schemas.microsoft.com/office/drawing/2014/main" id="{601417E2-97BF-4928-961F-80F532CCE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19</a:t>
            </a:fld>
            <a:endParaRPr lang="fi-FI" altLang="fi-FI">
              <a:solidFill>
                <a:srgbClr val="000000"/>
              </a:solidFill>
            </a:endParaRPr>
          </a:p>
        </p:txBody>
      </p:sp>
    </p:spTree>
    <p:extLst>
      <p:ext uri="{BB962C8B-B14F-4D97-AF65-F5344CB8AC3E}">
        <p14:creationId xmlns:p14="http://schemas.microsoft.com/office/powerpoint/2010/main" val="40195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5FDD2-51E6-4805-9A12-3330AF09CDC3}"/>
            </a:ext>
          </a:extLst>
        </p:cNvPr>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D903F4D7-F76B-AB55-37E8-964F5F9B00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66282523-2C38-EBDA-C509-0B5F10F109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Muutoksista nykyiseen sitoumukseen.</a:t>
            </a:r>
          </a:p>
        </p:txBody>
      </p:sp>
      <p:sp>
        <p:nvSpPr>
          <p:cNvPr id="54276" name="Dian numeron paikkamerkki 3">
            <a:extLst>
              <a:ext uri="{FF2B5EF4-FFF2-40B4-BE49-F238E27FC236}">
                <a16:creationId xmlns:a16="http://schemas.microsoft.com/office/drawing/2014/main" id="{748F7F98-A4F6-05E1-B001-33FC29CED0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57B06F6-0365-48B8-A801-DF4A77B4E8C0}" type="slidenum">
              <a:rPr lang="fi-FI" altLang="fi-FI">
                <a:solidFill>
                  <a:srgbClr val="000000"/>
                </a:solidFill>
              </a:rPr>
              <a:pPr eaLnBrk="1" hangingPunct="1"/>
              <a:t>20</a:t>
            </a:fld>
            <a:endParaRPr lang="fi-FI" altLang="fi-FI">
              <a:solidFill>
                <a:srgbClr val="000000"/>
              </a:solidFill>
            </a:endParaRPr>
          </a:p>
        </p:txBody>
      </p:sp>
    </p:spTree>
    <p:extLst>
      <p:ext uri="{BB962C8B-B14F-4D97-AF65-F5344CB8AC3E}">
        <p14:creationId xmlns:p14="http://schemas.microsoft.com/office/powerpoint/2010/main" val="4169598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FB34C1-49B7-6325-6F92-390FBCCE636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3" name="Picture 4">
            <a:extLst>
              <a:ext uri="{FF2B5EF4-FFF2-40B4-BE49-F238E27FC236}">
                <a16:creationId xmlns:a16="http://schemas.microsoft.com/office/drawing/2014/main" id="{B4A77F6A-3AD1-03DE-94F2-942F78515D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925" y="1271588"/>
            <a:ext cx="55181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10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E4C72A-E8E1-0381-922A-21AE32C2AE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5"/>
          <p:cNvSpPr>
            <a:spLocks noGrp="1"/>
          </p:cNvSpPr>
          <p:nvPr>
            <p:ph type="pic" sz="quarter" idx="15"/>
          </p:nvPr>
        </p:nvSpPr>
        <p:spPr>
          <a:xfrm>
            <a:off x="6017535" y="1825624"/>
            <a:ext cx="5024231" cy="4351339"/>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B3DEC76C-C080-BE49-D6CD-740D8F5E3DEB}"/>
              </a:ext>
            </a:extLst>
          </p:cNvPr>
          <p:cNvSpPr>
            <a:spLocks noGrp="1"/>
          </p:cNvSpPr>
          <p:nvPr>
            <p:ph type="sldNum" sz="quarter" idx="16"/>
          </p:nvPr>
        </p:nvSpPr>
        <p:spPr/>
        <p:txBody>
          <a:bodyPr/>
          <a:lstStyle>
            <a:lvl1pPr>
              <a:defRPr sz="1200">
                <a:solidFill>
                  <a:schemeClr val="bg1">
                    <a:lumMod val="50000"/>
                  </a:schemeClr>
                </a:solidFill>
              </a:defRPr>
            </a:lvl1pPr>
          </a:lstStyle>
          <a:p>
            <a:pPr>
              <a:defRPr/>
            </a:pPr>
            <a:fld id="{05BE1189-0612-430A-B8C3-BC9D2F89FBF6}" type="slidenum">
              <a:rPr lang="uk-UA"/>
              <a:pPr>
                <a:defRPr/>
              </a:pPr>
              <a:t>‹#›</a:t>
            </a:fld>
            <a:endParaRPr lang="uk-UA"/>
          </a:p>
        </p:txBody>
      </p:sp>
      <p:sp>
        <p:nvSpPr>
          <p:cNvPr id="6" name="Footer Placeholder 10">
            <a:extLst>
              <a:ext uri="{FF2B5EF4-FFF2-40B4-BE49-F238E27FC236}">
                <a16:creationId xmlns:a16="http://schemas.microsoft.com/office/drawing/2014/main" id="{D61A6C2B-2E57-9B9D-EBEF-DFB36B5A9F0E}"/>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1600812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A4DEFE8-6B69-BC54-FDF9-B2D54B83B4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ulukon paikkamerkki 4"/>
          <p:cNvSpPr>
            <a:spLocks noGrp="1"/>
          </p:cNvSpPr>
          <p:nvPr>
            <p:ph type="tbl" sz="quarter" idx="16"/>
          </p:nvPr>
        </p:nvSpPr>
        <p:spPr>
          <a:xfrm>
            <a:off x="6017534" y="1825625"/>
            <a:ext cx="5024231" cy="4351338"/>
          </a:xfrm>
          <a:prstGeom prst="rect">
            <a:avLst/>
          </a:prstGeom>
        </p:spPr>
        <p:txBody>
          <a:bodyPr/>
          <a:lstStyle>
            <a:lvl1pPr marL="0" indent="0">
              <a:buNone/>
              <a:defRPr sz="2000"/>
            </a:lvl1pPr>
          </a:lstStyle>
          <a:p>
            <a:pPr lvl="0"/>
            <a:r>
              <a:rPr lang="fi-FI" noProof="0"/>
              <a:t>Lisää taulukko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94E23021-2C91-52D8-FBE6-003A54A4E0F8}"/>
              </a:ext>
            </a:extLst>
          </p:cNvPr>
          <p:cNvSpPr>
            <a:spLocks noGrp="1"/>
          </p:cNvSpPr>
          <p:nvPr>
            <p:ph type="sldNum" sz="quarter" idx="17"/>
          </p:nvPr>
        </p:nvSpPr>
        <p:spPr/>
        <p:txBody>
          <a:bodyPr/>
          <a:lstStyle>
            <a:lvl1pPr>
              <a:defRPr sz="1200">
                <a:solidFill>
                  <a:schemeClr val="bg1">
                    <a:lumMod val="50000"/>
                  </a:schemeClr>
                </a:solidFill>
              </a:defRPr>
            </a:lvl1pPr>
          </a:lstStyle>
          <a:p>
            <a:pPr>
              <a:defRPr/>
            </a:pPr>
            <a:fld id="{F8CE1586-EF49-4734-81F2-AA4CFB3ADCE2}" type="slidenum">
              <a:rPr lang="uk-UA"/>
              <a:pPr>
                <a:defRPr/>
              </a:pPr>
              <a:t>‹#›</a:t>
            </a:fld>
            <a:endParaRPr lang="uk-UA"/>
          </a:p>
        </p:txBody>
      </p:sp>
      <p:sp>
        <p:nvSpPr>
          <p:cNvPr id="7" name="Footer Placeholder 10">
            <a:extLst>
              <a:ext uri="{FF2B5EF4-FFF2-40B4-BE49-F238E27FC236}">
                <a16:creationId xmlns:a16="http://schemas.microsoft.com/office/drawing/2014/main" id="{DB78E159-8250-47C0-A563-4704C5419EE9}"/>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7720260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503E3DB-03C8-74CA-FE81-195041D95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aavion paikkamerkki 7"/>
          <p:cNvSpPr>
            <a:spLocks noGrp="1"/>
          </p:cNvSpPr>
          <p:nvPr>
            <p:ph type="chart" sz="quarter" idx="17"/>
          </p:nvPr>
        </p:nvSpPr>
        <p:spPr>
          <a:xfrm>
            <a:off x="6017533" y="1825625"/>
            <a:ext cx="5024231" cy="4351337"/>
          </a:xfrm>
          <a:prstGeom prst="rect">
            <a:avLst/>
          </a:prstGeom>
        </p:spPr>
        <p:txBody>
          <a:bodyPr/>
          <a:lstStyle>
            <a:lvl1pPr marL="0" indent="0">
              <a:buNone/>
              <a:defRPr sz="2000" baseline="0"/>
            </a:lvl1pPr>
          </a:lstStyle>
          <a:p>
            <a:pPr lvl="0"/>
            <a:r>
              <a:rPr lang="fi-FI" noProof="0"/>
              <a:t>Lisää kaavio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EEFFDD32-B9C4-B5A4-B7EB-DC72694EE220}"/>
              </a:ext>
            </a:extLst>
          </p:cNvPr>
          <p:cNvSpPr>
            <a:spLocks noGrp="1"/>
          </p:cNvSpPr>
          <p:nvPr>
            <p:ph type="sldNum" sz="quarter" idx="18"/>
          </p:nvPr>
        </p:nvSpPr>
        <p:spPr/>
        <p:txBody>
          <a:bodyPr/>
          <a:lstStyle>
            <a:lvl1pPr>
              <a:defRPr sz="1200">
                <a:solidFill>
                  <a:schemeClr val="bg1">
                    <a:lumMod val="50000"/>
                  </a:schemeClr>
                </a:solidFill>
              </a:defRPr>
            </a:lvl1pPr>
          </a:lstStyle>
          <a:p>
            <a:pPr>
              <a:defRPr/>
            </a:pPr>
            <a:fld id="{E1D60F4B-2B88-406D-A1B6-3079D8BEF766}" type="slidenum">
              <a:rPr lang="uk-UA"/>
              <a:pPr>
                <a:defRPr/>
              </a:pPr>
              <a:t>‹#›</a:t>
            </a:fld>
            <a:endParaRPr lang="uk-UA"/>
          </a:p>
        </p:txBody>
      </p:sp>
      <p:sp>
        <p:nvSpPr>
          <p:cNvPr id="6" name="Footer Placeholder 10">
            <a:extLst>
              <a:ext uri="{FF2B5EF4-FFF2-40B4-BE49-F238E27FC236}">
                <a16:creationId xmlns:a16="http://schemas.microsoft.com/office/drawing/2014/main" id="{96437E4F-DDC5-B882-7E3C-BC7DB7DD2962}"/>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9879233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4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3A5D511-7B23-1A81-0FF1-171A469508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9"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2" name="Content Placeholder 2"/>
          <p:cNvSpPr>
            <a:spLocks noGrp="1"/>
          </p:cNvSpPr>
          <p:nvPr>
            <p:ph idx="14"/>
          </p:nvPr>
        </p:nvSpPr>
        <p:spPr>
          <a:xfrm>
            <a:off x="341608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3" name="Content Placeholder 2"/>
          <p:cNvSpPr>
            <a:spLocks noGrp="1"/>
          </p:cNvSpPr>
          <p:nvPr>
            <p:ph idx="15"/>
          </p:nvPr>
        </p:nvSpPr>
        <p:spPr>
          <a:xfrm>
            <a:off x="628816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6" name="Content Placeholder 2"/>
          <p:cNvSpPr>
            <a:spLocks noGrp="1"/>
          </p:cNvSpPr>
          <p:nvPr>
            <p:ph idx="16"/>
          </p:nvPr>
        </p:nvSpPr>
        <p:spPr>
          <a:xfrm>
            <a:off x="9152290"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C91C322C-FBD7-40DB-2052-0FA918A14B1B}"/>
              </a:ext>
            </a:extLst>
          </p:cNvPr>
          <p:cNvSpPr>
            <a:spLocks noGrp="1"/>
          </p:cNvSpPr>
          <p:nvPr>
            <p:ph type="sldNum" sz="quarter" idx="17"/>
          </p:nvPr>
        </p:nvSpPr>
        <p:spPr/>
        <p:txBody>
          <a:bodyPr/>
          <a:lstStyle>
            <a:lvl1pPr>
              <a:defRPr sz="1200">
                <a:solidFill>
                  <a:schemeClr val="bg1">
                    <a:lumMod val="50000"/>
                  </a:schemeClr>
                </a:solidFill>
              </a:defRPr>
            </a:lvl1pPr>
          </a:lstStyle>
          <a:p>
            <a:pPr>
              <a:defRPr/>
            </a:pPr>
            <a:fld id="{1B2BBA28-68A4-4E44-AE2A-9924E4EC2874}" type="slidenum">
              <a:rPr lang="uk-UA"/>
              <a:pPr>
                <a:defRPr/>
              </a:pPr>
              <a:t>‹#›</a:t>
            </a:fld>
            <a:endParaRPr lang="uk-UA"/>
          </a:p>
        </p:txBody>
      </p:sp>
      <p:sp>
        <p:nvSpPr>
          <p:cNvPr id="6" name="Footer Placeholder 10">
            <a:extLst>
              <a:ext uri="{FF2B5EF4-FFF2-40B4-BE49-F238E27FC236}">
                <a16:creationId xmlns:a16="http://schemas.microsoft.com/office/drawing/2014/main" id="{680FA6F9-3A6B-9AF5-B040-BB99903011C9}"/>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4253536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2AF3A8A-A050-B0AC-4897-69B9CB3CE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7"/>
          </p:nvPr>
        </p:nvSpPr>
        <p:spPr>
          <a:xfrm>
            <a:off x="6016833"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99BFF796-17D7-8B4A-A2E5-C684F0D70188}"/>
              </a:ext>
            </a:extLst>
          </p:cNvPr>
          <p:cNvSpPr>
            <a:spLocks noGrp="1"/>
          </p:cNvSpPr>
          <p:nvPr>
            <p:ph type="sldNum" sz="quarter" idx="18"/>
          </p:nvPr>
        </p:nvSpPr>
        <p:spPr/>
        <p:txBody>
          <a:bodyPr/>
          <a:lstStyle>
            <a:lvl1pPr>
              <a:defRPr sz="1200">
                <a:solidFill>
                  <a:schemeClr val="bg1">
                    <a:lumMod val="50000"/>
                  </a:schemeClr>
                </a:solidFill>
              </a:defRPr>
            </a:lvl1pPr>
          </a:lstStyle>
          <a:p>
            <a:pPr>
              <a:defRPr/>
            </a:pPr>
            <a:fld id="{AAB12DB2-5A4D-4456-850E-B8FBE95A2421}" type="slidenum">
              <a:rPr lang="uk-UA"/>
              <a:pPr>
                <a:defRPr/>
              </a:pPr>
              <a:t>‹#›</a:t>
            </a:fld>
            <a:endParaRPr lang="uk-UA"/>
          </a:p>
        </p:txBody>
      </p:sp>
      <p:sp>
        <p:nvSpPr>
          <p:cNvPr id="6" name="Footer Placeholder 10">
            <a:extLst>
              <a:ext uri="{FF2B5EF4-FFF2-40B4-BE49-F238E27FC236}">
                <a16:creationId xmlns:a16="http://schemas.microsoft.com/office/drawing/2014/main" id="{A878D0B1-BCF6-B628-3CC6-EB1A025D9C09}"/>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9625903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for graphs etc">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FE55416-07A3-CEB3-E88C-0939861176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4" name="Slide Number Placeholder 5">
            <a:extLst>
              <a:ext uri="{FF2B5EF4-FFF2-40B4-BE49-F238E27FC236}">
                <a16:creationId xmlns:a16="http://schemas.microsoft.com/office/drawing/2014/main" id="{97DD8312-E977-98BF-C521-9CE727A89F19}"/>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EAED569E-6339-4FF4-914C-6EAB7E237D31}" type="slidenum">
              <a:rPr lang="uk-UA"/>
              <a:pPr>
                <a:defRPr/>
              </a:pPr>
              <a:t>‹#›</a:t>
            </a:fld>
            <a:endParaRPr lang="uk-UA"/>
          </a:p>
        </p:txBody>
      </p:sp>
      <p:sp>
        <p:nvSpPr>
          <p:cNvPr id="5" name="Footer Placeholder 10">
            <a:extLst>
              <a:ext uri="{FF2B5EF4-FFF2-40B4-BE49-F238E27FC236}">
                <a16:creationId xmlns:a16="http://schemas.microsoft.com/office/drawing/2014/main" id="{2FEFDFBE-9107-2541-71A9-06A8C0482628}"/>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5067878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277D0F65-050C-F57F-50A0-BECD0187AE3F}"/>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solidFill>
                  <a:schemeClr val="accent1"/>
                </a:solidFill>
              </a:rPr>
              <a:t>”</a:t>
            </a:r>
          </a:p>
        </p:txBody>
      </p:sp>
      <p:pic>
        <p:nvPicPr>
          <p:cNvPr id="4" name="Picture 6">
            <a:extLst>
              <a:ext uri="{FF2B5EF4-FFF2-40B4-BE49-F238E27FC236}">
                <a16:creationId xmlns:a16="http://schemas.microsoft.com/office/drawing/2014/main" id="{AC232F63-14AD-5EC3-2415-2373404C64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B6AC3606-7E21-7BA0-73C5-59F0042F90D6}"/>
              </a:ext>
            </a:extLst>
          </p:cNvPr>
          <p:cNvSpPr>
            <a:spLocks noGrp="1"/>
          </p:cNvSpPr>
          <p:nvPr>
            <p:ph type="sldNum" sz="quarter" idx="15"/>
          </p:nvPr>
        </p:nvSpPr>
        <p:spPr/>
        <p:txBody>
          <a:bodyPr/>
          <a:lstStyle>
            <a:lvl1pPr>
              <a:defRPr sz="1200">
                <a:solidFill>
                  <a:schemeClr val="bg1">
                    <a:lumMod val="50000"/>
                  </a:schemeClr>
                </a:solidFill>
              </a:defRPr>
            </a:lvl1pPr>
          </a:lstStyle>
          <a:p>
            <a:pPr>
              <a:defRPr/>
            </a:pPr>
            <a:fld id="{BB5D7F58-7AA4-4754-9110-890D0FB71A55}" type="slidenum">
              <a:rPr lang="uk-UA"/>
              <a:pPr>
                <a:defRPr/>
              </a:pPr>
              <a:t>‹#›</a:t>
            </a:fld>
            <a:endParaRPr lang="uk-UA"/>
          </a:p>
        </p:txBody>
      </p:sp>
      <p:sp>
        <p:nvSpPr>
          <p:cNvPr id="7" name="Footer Placeholder 10">
            <a:extLst>
              <a:ext uri="{FF2B5EF4-FFF2-40B4-BE49-F238E27FC236}">
                <a16:creationId xmlns:a16="http://schemas.microsoft.com/office/drawing/2014/main" id="{E932DEAE-9A85-4CC1-F5F3-64A97E06E10D}"/>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6452941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21D5314-F637-23DC-ABBC-B2E36A6E8845}"/>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t>”</a:t>
            </a:r>
          </a:p>
        </p:txBody>
      </p:sp>
      <p:pic>
        <p:nvPicPr>
          <p:cNvPr id="4" name="Picture 6">
            <a:extLst>
              <a:ext uri="{FF2B5EF4-FFF2-40B4-BE49-F238E27FC236}">
                <a16:creationId xmlns:a16="http://schemas.microsoft.com/office/drawing/2014/main" id="{E584D7E6-46EE-17C0-3685-7C606B9041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AB056AB7-08D3-E9C1-77D4-CEB6CF37C031}"/>
              </a:ext>
            </a:extLst>
          </p:cNvPr>
          <p:cNvSpPr>
            <a:spLocks noGrp="1"/>
          </p:cNvSpPr>
          <p:nvPr>
            <p:ph type="sldNum" sz="quarter" idx="15"/>
          </p:nvPr>
        </p:nvSpPr>
        <p:spPr/>
        <p:txBody>
          <a:bodyPr/>
          <a:lstStyle>
            <a:lvl1pPr>
              <a:defRPr sz="1200">
                <a:solidFill>
                  <a:schemeClr val="bg1">
                    <a:lumMod val="50000"/>
                  </a:schemeClr>
                </a:solidFill>
              </a:defRPr>
            </a:lvl1pPr>
          </a:lstStyle>
          <a:p>
            <a:pPr>
              <a:defRPr/>
            </a:pPr>
            <a:fld id="{950A4F6A-37B5-475C-AA28-505E1C512439}" type="slidenum">
              <a:rPr lang="uk-UA"/>
              <a:pPr>
                <a:defRPr/>
              </a:pPr>
              <a:t>‹#›</a:t>
            </a:fld>
            <a:endParaRPr lang="uk-UA"/>
          </a:p>
        </p:txBody>
      </p:sp>
      <p:sp>
        <p:nvSpPr>
          <p:cNvPr id="7" name="Footer Placeholder 10">
            <a:extLst>
              <a:ext uri="{FF2B5EF4-FFF2-40B4-BE49-F238E27FC236}">
                <a16:creationId xmlns:a16="http://schemas.microsoft.com/office/drawing/2014/main" id="{3351D8F0-6378-3F54-ED62-1E769D3D87FC}"/>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7631038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4FDE-6581-5F0C-E113-EA1B54AC9AAB}"/>
              </a:ext>
            </a:extLst>
          </p:cNvPr>
          <p:cNvSpPr txBox="1">
            <a:spLocks/>
          </p:cNvSpPr>
          <p:nvPr userDrawn="1"/>
        </p:nvSpPr>
        <p:spPr>
          <a:xfrm>
            <a:off x="565150" y="5365750"/>
            <a:ext cx="4662488" cy="857250"/>
          </a:xfrm>
          <a:prstGeom prst="rect">
            <a:avLst/>
          </a:prstGeom>
          <a:noFill/>
        </p:spPr>
        <p:txBody>
          <a:bodyPr anchor="ctr"/>
          <a:lstStyle>
            <a:lvl1pPr algn="ctr" defTabSz="914400" rtl="0" eaLnBrk="1" latinLnBrk="0" hangingPunct="1">
              <a:lnSpc>
                <a:spcPts val="6500"/>
              </a:lnSpc>
              <a:spcBef>
                <a:spcPct val="0"/>
              </a:spcBef>
              <a:buNone/>
              <a:defRPr sz="3200" b="1" kern="1200" baseline="0">
                <a:ln>
                  <a:noFill/>
                </a:ln>
                <a:solidFill>
                  <a:schemeClr val="tx2"/>
                </a:solidFill>
                <a:latin typeface="calibri" charset="0"/>
                <a:ea typeface="Trebuchet MS" charset="0"/>
                <a:cs typeface="Trebuchet MS" charset="0"/>
              </a:defRPr>
            </a:lvl1pPr>
          </a:lstStyle>
          <a:p>
            <a:pPr fontAlgn="auto">
              <a:lnSpc>
                <a:spcPts val="2000"/>
              </a:lnSpc>
              <a:spcBef>
                <a:spcPts val="1000"/>
              </a:spcBef>
              <a:spcAft>
                <a:spcPts val="0"/>
              </a:spcAft>
              <a:defRPr/>
            </a:pPr>
            <a:r>
              <a:rPr lang="en-US" sz="1800" b="0" dirty="0" err="1"/>
              <a:t>Sitaatin</a:t>
            </a:r>
            <a:r>
              <a:rPr lang="en-US" sz="1800" b="0" dirty="0"/>
              <a:t> </a:t>
            </a:r>
            <a:r>
              <a:rPr lang="en-US" sz="1800" b="0" dirty="0" err="1"/>
              <a:t>lähde</a:t>
            </a:r>
            <a:endParaRPr lang="fi-FI" sz="1800" b="0" dirty="0"/>
          </a:p>
        </p:txBody>
      </p:sp>
      <p:sp>
        <p:nvSpPr>
          <p:cNvPr id="3" name="Title 7">
            <a:extLst>
              <a:ext uri="{FF2B5EF4-FFF2-40B4-BE49-F238E27FC236}">
                <a16:creationId xmlns:a16="http://schemas.microsoft.com/office/drawing/2014/main" id="{DDFA80D3-C0BC-BFE7-DDD9-42E7A65EFFC9}"/>
              </a:ext>
            </a:extLst>
          </p:cNvPr>
          <p:cNvSpPr txBox="1">
            <a:spLocks/>
          </p:cNvSpPr>
          <p:nvPr userDrawn="1"/>
        </p:nvSpPr>
        <p:spPr>
          <a:xfrm>
            <a:off x="1963738" y="990600"/>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a:solidFill>
                  <a:schemeClr val="accent1"/>
                </a:solidFill>
              </a:rPr>
              <a:t>”</a:t>
            </a:r>
          </a:p>
        </p:txBody>
      </p:sp>
      <p:pic>
        <p:nvPicPr>
          <p:cNvPr id="4" name="Picture 6">
            <a:extLst>
              <a:ext uri="{FF2B5EF4-FFF2-40B4-BE49-F238E27FC236}">
                <a16:creationId xmlns:a16="http://schemas.microsoft.com/office/drawing/2014/main" id="{BBA6EEB9-4AF2-1C81-DE9C-B0C5E5EAAC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564708" y="1628710"/>
            <a:ext cx="4662884" cy="3607980"/>
          </a:xfrm>
          <a:prstGeom prst="rect">
            <a:avLst/>
          </a:prstGeom>
        </p:spPr>
        <p:txBody>
          <a:bodyPr anchor="ctr">
            <a:normAutofit/>
          </a:bodyPr>
          <a:lstStyle>
            <a:lvl1pPr algn="ctr">
              <a:lnSpc>
                <a:spcPts val="90"/>
              </a:lnSpc>
              <a:spcBef>
                <a:spcPts val="1000"/>
              </a:spcBef>
              <a:defRPr sz="32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Picture Placeholder 5"/>
          <p:cNvSpPr>
            <a:spLocks noGrp="1"/>
          </p:cNvSpPr>
          <p:nvPr>
            <p:ph type="pic" sz="quarter" idx="15"/>
          </p:nvPr>
        </p:nvSpPr>
        <p:spPr>
          <a:xfrm>
            <a:off x="5796833" y="1628709"/>
            <a:ext cx="4732598" cy="4594261"/>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5" name="Slide Number Placeholder 5">
            <a:extLst>
              <a:ext uri="{FF2B5EF4-FFF2-40B4-BE49-F238E27FC236}">
                <a16:creationId xmlns:a16="http://schemas.microsoft.com/office/drawing/2014/main" id="{4606112A-5D47-D3AC-90FD-A0F7EF27E479}"/>
              </a:ext>
            </a:extLst>
          </p:cNvPr>
          <p:cNvSpPr>
            <a:spLocks noGrp="1"/>
          </p:cNvSpPr>
          <p:nvPr>
            <p:ph type="sldNum" sz="quarter" idx="16"/>
          </p:nvPr>
        </p:nvSpPr>
        <p:spPr/>
        <p:txBody>
          <a:bodyPr/>
          <a:lstStyle>
            <a:lvl1pPr>
              <a:defRPr sz="1200">
                <a:solidFill>
                  <a:schemeClr val="bg1">
                    <a:lumMod val="50000"/>
                  </a:schemeClr>
                </a:solidFill>
              </a:defRPr>
            </a:lvl1pPr>
          </a:lstStyle>
          <a:p>
            <a:pPr>
              <a:defRPr/>
            </a:pPr>
            <a:fld id="{425859F0-8B1A-4919-8EB6-DBD816FF9A28}" type="slidenum">
              <a:rPr lang="uk-UA"/>
              <a:pPr>
                <a:defRPr/>
              </a:pPr>
              <a:t>‹#›</a:t>
            </a:fld>
            <a:endParaRPr lang="uk-UA"/>
          </a:p>
        </p:txBody>
      </p:sp>
      <p:sp>
        <p:nvSpPr>
          <p:cNvPr id="7" name="Footer Placeholder 10">
            <a:extLst>
              <a:ext uri="{FF2B5EF4-FFF2-40B4-BE49-F238E27FC236}">
                <a16:creationId xmlns:a16="http://schemas.microsoft.com/office/drawing/2014/main" id="{BCADAB02-4831-4DA1-DF8B-E854A6BE4A9E}"/>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6132112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B98A297-6648-1A80-ABAC-CCF0E650E04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pic>
        <p:nvPicPr>
          <p:cNvPr id="4" name="Picture 5">
            <a:extLst>
              <a:ext uri="{FF2B5EF4-FFF2-40B4-BE49-F238E27FC236}">
                <a16:creationId xmlns:a16="http://schemas.microsoft.com/office/drawing/2014/main" id="{E7E94C53-BEA3-62E8-FDB1-B66FA8E552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9838" y="506413"/>
            <a:ext cx="20605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fi-FI"/>
              <a:t>Muokkaa tekstin perustyylejä napsauttamalla</a:t>
            </a:r>
          </a:p>
        </p:txBody>
      </p:sp>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bg1"/>
                </a:solidFill>
              </a:defRPr>
            </a:lvl1pPr>
          </a:lstStyle>
          <a:p>
            <a:pPr lvl="0"/>
            <a:r>
              <a:rPr lang="fi-FI"/>
              <a:t>Muokkaa tekstin perustyylejä napsauttamalla</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bg1"/>
                </a:solidFill>
              </a:defRPr>
            </a:lvl1pPr>
          </a:lstStyle>
          <a:p>
            <a:pPr lvl="0"/>
            <a:r>
              <a:rPr lang="fi-FI"/>
              <a:t>Muokkaa tekstin perustyylejä napsauttamalla</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0"/>
              </a:spcAft>
              <a:buNone/>
              <a:defRPr sz="1800" b="0" baseline="0">
                <a:solidFill>
                  <a:schemeClr val="bg1"/>
                </a:solidFill>
              </a:defRPr>
            </a:lvl1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6523851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 blue logo">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E1591D4-581C-583D-2503-5F485216E4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6450" y="1270000"/>
            <a:ext cx="55086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24199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white">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CC2E2A1A-51E1-DC02-2033-D72C517122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53013" y="508000"/>
            <a:ext cx="206216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tx2"/>
                </a:solidFill>
              </a:defRPr>
            </a:lvl1pPr>
          </a:lstStyle>
          <a:p>
            <a:pPr lvl="0"/>
            <a:r>
              <a:rPr lang="fi-FI"/>
              <a:t>Muokkaa tekstin perustyylejä napsauttamalla</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tx2"/>
                </a:solidFill>
              </a:defRPr>
            </a:lvl1pPr>
          </a:lstStyle>
          <a:p>
            <a:pPr lvl="0"/>
            <a:r>
              <a:rPr lang="fi-FI"/>
              <a:t>Muokkaa tekstin perustyylejä napsauttamalla</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600"/>
              </a:spcAft>
              <a:buNone/>
              <a:defRPr sz="1800" b="0" baseline="0">
                <a:solidFill>
                  <a:schemeClr val="tx2"/>
                </a:solidFill>
              </a:defRPr>
            </a:lvl1pPr>
          </a:lstStyle>
          <a:p>
            <a:pPr lvl="0"/>
            <a:r>
              <a:rPr lang="fi-FI"/>
              <a:t>Muokkaa tekstin perustyylejä napsauttamalla</a:t>
            </a:r>
          </a:p>
          <a:p>
            <a:pPr lvl="1"/>
            <a:r>
              <a:rPr lang="fi-FI"/>
              <a:t>toinen taso</a:t>
            </a:r>
          </a:p>
          <a:p>
            <a:pPr lvl="2"/>
            <a:r>
              <a:rPr lang="fi-FI"/>
              <a:t>kolmas taso</a:t>
            </a:r>
          </a:p>
        </p:txBody>
      </p:sp>
      <p:sp>
        <p:nvSpPr>
          <p:cNvPr id="8" name="Text Placeholder 2"/>
          <p:cNvSpPr>
            <a:spLocks noGrp="1"/>
          </p:cNvSpPr>
          <p:nvPr>
            <p:ph type="body" sz="quarter" idx="14"/>
          </p:nvPr>
        </p:nvSpPr>
        <p:spPr>
          <a:xfrm>
            <a:off x="1099595" y="2307960"/>
            <a:ext cx="10058400" cy="1520687"/>
          </a:xfrm>
          <a:prstGeom prst="rect">
            <a:avLst/>
          </a:prstGeom>
        </p:spPr>
        <p:txBody>
          <a:bodyPr anchor="ctr">
            <a:noAutofit/>
          </a:bodyPr>
          <a:lstStyle>
            <a:lvl1pPr marL="0" indent="0" algn="ctr">
              <a:buNone/>
              <a:defRPr sz="10000" b="1">
                <a:solidFill>
                  <a:schemeClr val="tx2"/>
                </a:solidFill>
              </a:defRPr>
            </a:lvl1pPr>
          </a:lstStyle>
          <a:p>
            <a:pPr lvl="0"/>
            <a:r>
              <a:rPr lang="fi-FI"/>
              <a:t>Muokkaa tekstin perustyylejä napsauttamalla</a:t>
            </a:r>
          </a:p>
        </p:txBody>
      </p:sp>
    </p:spTree>
    <p:extLst>
      <p:ext uri="{BB962C8B-B14F-4D97-AF65-F5344CB8AC3E}">
        <p14:creationId xmlns:p14="http://schemas.microsoft.com/office/powerpoint/2010/main" val="12145868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B266280-774E-8EC7-E039-DC1524B4A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1300" y="-87313"/>
            <a:ext cx="30607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a:extLst>
              <a:ext uri="{FF2B5EF4-FFF2-40B4-BE49-F238E27FC236}">
                <a16:creationId xmlns:a16="http://schemas.microsoft.com/office/drawing/2014/main" id="{19C549CE-AABF-B54D-97F7-ECA86D7DF7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0" y="2435225"/>
            <a:ext cx="66913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5406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ening slide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D9F8E47-CAE9-40A7-8868-120BEF40912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3" name="Picture 4">
            <a:extLst>
              <a:ext uri="{FF2B5EF4-FFF2-40B4-BE49-F238E27FC236}">
                <a16:creationId xmlns:a16="http://schemas.microsoft.com/office/drawing/2014/main" id="{7E563358-099E-4181-8D02-7944ED2A9E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925" y="1271588"/>
            <a:ext cx="55181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9211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slide - blue logo">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B59A5765-D12D-404B-89CA-F9D30F93CE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6450" y="1270000"/>
            <a:ext cx="55086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77304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ening slide - straw logo">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6DC1DCC-9A41-4397-A4BD-3E25DD5406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1688" y="1263650"/>
            <a:ext cx="55260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5525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136B6DF-A635-4B77-B589-8255E2F07F0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pic>
        <p:nvPicPr>
          <p:cNvPr id="8" name="Picture 9">
            <a:extLst>
              <a:ext uri="{FF2B5EF4-FFF2-40B4-BE49-F238E27FC236}">
                <a16:creationId xmlns:a16="http://schemas.microsoft.com/office/drawing/2014/main" id="{A1A72E17-DE1D-46FF-90AB-48FB7B0030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a:extLst>
              <a:ext uri="{FF2B5EF4-FFF2-40B4-BE49-F238E27FC236}">
                <a16:creationId xmlns:a16="http://schemas.microsoft.com/office/drawing/2014/main" id="{F14A1E67-4E2F-4DD7-98E0-4E834FC32E46}"/>
              </a:ext>
            </a:extLst>
          </p:cNvPr>
          <p:cNvSpPr/>
          <p:nvPr userDrawn="1"/>
        </p:nvSpPr>
        <p:spPr>
          <a:xfrm>
            <a:off x="1063625" y="1760538"/>
            <a:ext cx="1052513"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10" name="Rectangle 11">
            <a:extLst>
              <a:ext uri="{FF2B5EF4-FFF2-40B4-BE49-F238E27FC236}">
                <a16:creationId xmlns:a16="http://schemas.microsoft.com/office/drawing/2014/main" id="{26351CAB-33CC-4575-95B7-87332D85BF67}"/>
              </a:ext>
            </a:extLst>
          </p:cNvPr>
          <p:cNvSpPr/>
          <p:nvPr userDrawn="1"/>
        </p:nvSpPr>
        <p:spPr>
          <a:xfrm>
            <a:off x="1063625" y="4502150"/>
            <a:ext cx="1052513" cy="87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2" name="Title 1"/>
          <p:cNvSpPr>
            <a:spLocks noGrp="1"/>
          </p:cNvSpPr>
          <p:nvPr>
            <p:ph type="ctrTitle"/>
          </p:nvPr>
        </p:nvSpPr>
        <p:spPr>
          <a:xfrm>
            <a:off x="952500" y="2186608"/>
            <a:ext cx="9144000" cy="2204241"/>
          </a:xfrm>
          <a:prstGeom prst="rect">
            <a:avLst/>
          </a:prstGeom>
        </p:spPr>
        <p:txBody>
          <a:bodyPr anchor="t">
            <a:normAutofit/>
          </a:bodyPr>
          <a:lstStyle>
            <a:lvl1pPr algn="l">
              <a:lnSpc>
                <a:spcPts val="4800"/>
              </a:lnSpc>
              <a:defRPr sz="4500" b="1" baseline="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bg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 napsauttamalla</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bg1"/>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17935973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straw">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9F888B9-2FBF-41C3-AD8B-523C1E5F34C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8" name="Rectangle 10">
            <a:extLst>
              <a:ext uri="{FF2B5EF4-FFF2-40B4-BE49-F238E27FC236}">
                <a16:creationId xmlns:a16="http://schemas.microsoft.com/office/drawing/2014/main" id="{ABE1D866-D2D0-4064-8930-9575D7C32FA9}"/>
              </a:ext>
            </a:extLst>
          </p:cNvPr>
          <p:cNvSpPr/>
          <p:nvPr userDrawn="1"/>
        </p:nvSpPr>
        <p:spPr>
          <a:xfrm>
            <a:off x="1063625" y="17605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9" name="Rectangle 11">
            <a:extLst>
              <a:ext uri="{FF2B5EF4-FFF2-40B4-BE49-F238E27FC236}">
                <a16:creationId xmlns:a16="http://schemas.microsoft.com/office/drawing/2014/main" id="{3A953BB9-6470-41BE-A849-93D26B8E4C31}"/>
              </a:ext>
            </a:extLst>
          </p:cNvPr>
          <p:cNvSpPr/>
          <p:nvPr userDrawn="1"/>
        </p:nvSpPr>
        <p:spPr>
          <a:xfrm>
            <a:off x="1063625" y="4502150"/>
            <a:ext cx="1052513" cy="87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10" name="Picture 15">
            <a:extLst>
              <a:ext uri="{FF2B5EF4-FFF2-40B4-BE49-F238E27FC236}">
                <a16:creationId xmlns:a16="http://schemas.microsoft.com/office/drawing/2014/main" id="{1716385F-E8FD-4C59-A9E6-48BA045AD9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1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52500" y="2186608"/>
            <a:ext cx="9144000" cy="2204241"/>
          </a:xfrm>
          <a:prstGeom prst="rect">
            <a:avLst/>
          </a:prstGeom>
        </p:spPr>
        <p:txBody>
          <a:bodyPr anchor="t">
            <a:normAutofit/>
          </a:bodyPr>
          <a:lstStyle>
            <a:lvl1pPr algn="l">
              <a:lnSpc>
                <a:spcPts val="4800"/>
              </a:lnSpc>
              <a:defRPr sz="4500" b="1" baseline="0">
                <a:solidFill>
                  <a:schemeClr val="tx2"/>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tx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 napsauttamalla</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tx2"/>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404971398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straw">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0EC055A8-5580-4661-B65D-A30B16D5C0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4" name="Rectangle 19">
            <a:extLst>
              <a:ext uri="{FF2B5EF4-FFF2-40B4-BE49-F238E27FC236}">
                <a16:creationId xmlns:a16="http://schemas.microsoft.com/office/drawing/2014/main" id="{D1DC9075-AFB7-4E42-A382-2884D653A66D}"/>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5" name="Rectangle 21">
            <a:extLst>
              <a:ext uri="{FF2B5EF4-FFF2-40B4-BE49-F238E27FC236}">
                <a16:creationId xmlns:a16="http://schemas.microsoft.com/office/drawing/2014/main" id="{D643B604-3DEE-4FDB-8B59-C3BFB6485AA6}"/>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6" name="Picture 26">
            <a:extLst>
              <a:ext uri="{FF2B5EF4-FFF2-40B4-BE49-F238E27FC236}">
                <a16:creationId xmlns:a16="http://schemas.microsoft.com/office/drawing/2014/main" id="{BB68FF44-1305-41EF-ACB5-18E0041F7A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1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317" y="2251871"/>
            <a:ext cx="9144000" cy="2723543"/>
          </a:xfrm>
          <a:prstGeom prst="rect">
            <a:avLst/>
          </a:prstGeom>
        </p:spPr>
        <p:txBody>
          <a:bodyPr anchor="t">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7" name="Slide Number Placeholder 5">
            <a:extLst>
              <a:ext uri="{FF2B5EF4-FFF2-40B4-BE49-F238E27FC236}">
                <a16:creationId xmlns:a16="http://schemas.microsoft.com/office/drawing/2014/main" id="{D1231A61-2C1F-4595-ADCD-9DC86E89DB25}"/>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2931130F-E4C9-4D2E-8CC8-882A5CF54396}" type="slidenum">
              <a:rPr lang="uk-UA"/>
              <a:pPr>
                <a:defRPr/>
              </a:pPr>
              <a:t>‹#›</a:t>
            </a:fld>
            <a:endParaRPr lang="uk-UA"/>
          </a:p>
        </p:txBody>
      </p:sp>
      <p:sp>
        <p:nvSpPr>
          <p:cNvPr id="8" name="Footer Placeholder 10">
            <a:extLst>
              <a:ext uri="{FF2B5EF4-FFF2-40B4-BE49-F238E27FC236}">
                <a16:creationId xmlns:a16="http://schemas.microsoft.com/office/drawing/2014/main" id="{83BA2B81-728A-4719-BBF0-01F68FD34314}"/>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5862007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30F9E9F1-7BEE-4E29-BC4D-B871EB30F2F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4" name="Rectangle 10">
            <a:extLst>
              <a:ext uri="{FF2B5EF4-FFF2-40B4-BE49-F238E27FC236}">
                <a16:creationId xmlns:a16="http://schemas.microsoft.com/office/drawing/2014/main" id="{E5669C66-AE4A-416A-81FC-04E9EE2757F5}"/>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5" name="Rectangle 11">
            <a:extLst>
              <a:ext uri="{FF2B5EF4-FFF2-40B4-BE49-F238E27FC236}">
                <a16:creationId xmlns:a16="http://schemas.microsoft.com/office/drawing/2014/main" id="{1D4F78B7-4788-4AD4-89B5-993F373778A7}"/>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6" name="Picture 15">
            <a:extLst>
              <a:ext uri="{FF2B5EF4-FFF2-40B4-BE49-F238E27FC236}">
                <a16:creationId xmlns:a16="http://schemas.microsoft.com/office/drawing/2014/main" id="{2E5F35B2-3ECA-4822-A37D-0EF0ED81FE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1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1507317" y="2251871"/>
            <a:ext cx="9144000" cy="2723543"/>
          </a:xfrm>
          <a:prstGeom prst="rect">
            <a:avLst/>
          </a:prstGeom>
        </p:spPr>
        <p:txBody>
          <a:bodyPr anchor="t">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7" name="Footer Placeholder 3">
            <a:extLst>
              <a:ext uri="{FF2B5EF4-FFF2-40B4-BE49-F238E27FC236}">
                <a16:creationId xmlns:a16="http://schemas.microsoft.com/office/drawing/2014/main" id="{35B0CA99-CD3A-4D5D-B807-601C6A97CF22}"/>
              </a:ext>
            </a:extLst>
          </p:cNvPr>
          <p:cNvSpPr>
            <a:spLocks noGrp="1"/>
          </p:cNvSpPr>
          <p:nvPr>
            <p:ph type="ftr" sz="quarter" idx="10"/>
          </p:nvPr>
        </p:nvSpPr>
        <p:spPr/>
        <p:txBody>
          <a:bodyPr/>
          <a:lstStyle>
            <a:lvl1pPr>
              <a:defRPr/>
            </a:lvl1pPr>
          </a:lstStyle>
          <a:p>
            <a:pPr>
              <a:defRPr/>
            </a:pPr>
            <a:endParaRPr lang="fi-FI"/>
          </a:p>
        </p:txBody>
      </p:sp>
      <p:sp>
        <p:nvSpPr>
          <p:cNvPr id="8" name="Slide Number Placeholder 4">
            <a:extLst>
              <a:ext uri="{FF2B5EF4-FFF2-40B4-BE49-F238E27FC236}">
                <a16:creationId xmlns:a16="http://schemas.microsoft.com/office/drawing/2014/main" id="{60993FDC-A0A0-42DB-89B3-ED0B0F509E9D}"/>
              </a:ext>
            </a:extLst>
          </p:cNvPr>
          <p:cNvSpPr>
            <a:spLocks noGrp="1"/>
          </p:cNvSpPr>
          <p:nvPr>
            <p:ph type="sldNum" sz="quarter" idx="11"/>
          </p:nvPr>
        </p:nvSpPr>
        <p:spPr/>
        <p:txBody>
          <a:bodyPr/>
          <a:lstStyle>
            <a:lvl1pPr>
              <a:defRPr/>
            </a:lvl1pPr>
          </a:lstStyle>
          <a:p>
            <a:pPr>
              <a:defRPr/>
            </a:pPr>
            <a:fld id="{97B5E780-9FD5-4ECA-8167-5E102453BD99}" type="slidenum">
              <a:rPr lang="uk-UA"/>
              <a:pPr>
                <a:defRPr/>
              </a:pPr>
              <a:t>‹#›</a:t>
            </a:fld>
            <a:endParaRPr lang="uk-UA"/>
          </a:p>
        </p:txBody>
      </p:sp>
    </p:spTree>
    <p:extLst>
      <p:ext uri="{BB962C8B-B14F-4D97-AF65-F5344CB8AC3E}">
        <p14:creationId xmlns:p14="http://schemas.microsoft.com/office/powerpoint/2010/main" val="6508563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8209F26D-34D5-4812-92D1-39AB5D0349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a:extLst>
              <a:ext uri="{FF2B5EF4-FFF2-40B4-BE49-F238E27FC236}">
                <a16:creationId xmlns:a16="http://schemas.microsoft.com/office/drawing/2014/main" id="{08D5ADA0-C83C-4978-9760-918E6AFDCCD9}"/>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5" name="Rectangle 11">
            <a:extLst>
              <a:ext uri="{FF2B5EF4-FFF2-40B4-BE49-F238E27FC236}">
                <a16:creationId xmlns:a16="http://schemas.microsoft.com/office/drawing/2014/main" id="{CFFEB82B-3E25-497A-95EE-185C65F39FAE}"/>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13" name="Title 1"/>
          <p:cNvSpPr>
            <a:spLocks noGrp="1"/>
          </p:cNvSpPr>
          <p:nvPr>
            <p:ph type="ctrTitle"/>
          </p:nvPr>
        </p:nvSpPr>
        <p:spPr>
          <a:xfrm>
            <a:off x="1507317" y="2251871"/>
            <a:ext cx="9144000" cy="2723543"/>
          </a:xfrm>
          <a:prstGeom prst="rect">
            <a:avLst/>
          </a:prstGeom>
        </p:spPr>
        <p:txBody>
          <a:bodyPr anchor="t">
            <a:normAutofit/>
          </a:bodyPr>
          <a:lstStyle>
            <a:lvl1pPr algn="l">
              <a:lnSpc>
                <a:spcPts val="5500"/>
              </a:lnSpc>
              <a:defRPr sz="4500" b="1">
                <a:solidFill>
                  <a:schemeClr val="tx2"/>
                </a:solidFill>
              </a:defRPr>
            </a:lvl1pPr>
          </a:lstStyle>
          <a:p>
            <a:r>
              <a:rPr lang="fi-FI"/>
              <a:t>Muokkaa ots. perustyyl. napsautt.</a:t>
            </a:r>
            <a:endParaRPr lang="fi-FI" dirty="0"/>
          </a:p>
        </p:txBody>
      </p:sp>
      <p:sp>
        <p:nvSpPr>
          <p:cNvPr id="6" name="Slide Number Placeholder 5">
            <a:extLst>
              <a:ext uri="{FF2B5EF4-FFF2-40B4-BE49-F238E27FC236}">
                <a16:creationId xmlns:a16="http://schemas.microsoft.com/office/drawing/2014/main" id="{96BD50FA-61F6-420E-BBEE-A10877766903}"/>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CA403053-50A2-4BDC-8EEC-425935971821}" type="slidenum">
              <a:rPr lang="uk-UA"/>
              <a:pPr>
                <a:defRPr/>
              </a:pPr>
              <a:t>‹#›</a:t>
            </a:fld>
            <a:endParaRPr lang="uk-UA"/>
          </a:p>
        </p:txBody>
      </p:sp>
      <p:sp>
        <p:nvSpPr>
          <p:cNvPr id="7" name="Footer Placeholder 10">
            <a:extLst>
              <a:ext uri="{FF2B5EF4-FFF2-40B4-BE49-F238E27FC236}">
                <a16:creationId xmlns:a16="http://schemas.microsoft.com/office/drawing/2014/main" id="{41BCB356-495E-44D2-9666-19B3996BDB4F}"/>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1345679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 blue logo 2">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85BB1F6-96AC-E261-2170-43DBD4AF1FDE}"/>
              </a:ext>
            </a:extLst>
          </p:cNvPr>
          <p:cNvSpPr/>
          <p:nvPr userDrawn="1"/>
        </p:nvSpPr>
        <p:spPr>
          <a:xfrm>
            <a:off x="0" y="0"/>
            <a:ext cx="12192000" cy="6858000"/>
          </a:xfrm>
          <a:prstGeom prst="rect">
            <a:avLst/>
          </a:prstGeom>
          <a:solidFill>
            <a:srgbClr val="CEB8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pic>
        <p:nvPicPr>
          <p:cNvPr id="3" name="Picture 5">
            <a:extLst>
              <a:ext uri="{FF2B5EF4-FFF2-40B4-BE49-F238E27FC236}">
                <a16:creationId xmlns:a16="http://schemas.microsoft.com/office/drawing/2014/main" id="{A25F0424-6D1F-9008-74DA-79473FB479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6450" y="1270000"/>
            <a:ext cx="55086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13811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 1 colum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9F5F4B-BA60-49CF-83E8-364490CBF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1051560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Slide Number Placeholder 5">
            <a:extLst>
              <a:ext uri="{FF2B5EF4-FFF2-40B4-BE49-F238E27FC236}">
                <a16:creationId xmlns:a16="http://schemas.microsoft.com/office/drawing/2014/main" id="{9B281D8A-3AEA-46BE-AB95-BF8A27B0D8FC}"/>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34EAA1B7-1661-4DB2-92A9-AC4BD71EC120}" type="slidenum">
              <a:rPr lang="uk-UA"/>
              <a:pPr>
                <a:defRPr/>
              </a:pPr>
              <a:t>‹#›</a:t>
            </a:fld>
            <a:endParaRPr lang="uk-UA"/>
          </a:p>
        </p:txBody>
      </p:sp>
      <p:sp>
        <p:nvSpPr>
          <p:cNvPr id="6" name="Footer Placeholder 10">
            <a:extLst>
              <a:ext uri="{FF2B5EF4-FFF2-40B4-BE49-F238E27FC236}">
                <a16:creationId xmlns:a16="http://schemas.microsoft.com/office/drawing/2014/main" id="{92FAB22F-A8A3-43ED-920D-836944E94659}"/>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7098785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 2 column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DBF4A7A-A54A-44B6-8FA7-39F6B211C0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5"/>
          <p:cNvSpPr>
            <a:spLocks noGrp="1"/>
          </p:cNvSpPr>
          <p:nvPr>
            <p:ph type="pic" sz="quarter" idx="15"/>
          </p:nvPr>
        </p:nvSpPr>
        <p:spPr>
          <a:xfrm>
            <a:off x="6017535" y="1825624"/>
            <a:ext cx="5024231" cy="4351339"/>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9BE092E5-A91C-4862-A40A-4C7FE6F8D01F}"/>
              </a:ext>
            </a:extLst>
          </p:cNvPr>
          <p:cNvSpPr>
            <a:spLocks noGrp="1"/>
          </p:cNvSpPr>
          <p:nvPr>
            <p:ph type="sldNum" sz="quarter" idx="16"/>
          </p:nvPr>
        </p:nvSpPr>
        <p:spPr/>
        <p:txBody>
          <a:bodyPr/>
          <a:lstStyle>
            <a:lvl1pPr>
              <a:defRPr sz="1200">
                <a:solidFill>
                  <a:schemeClr val="bg1">
                    <a:lumMod val="50000"/>
                  </a:schemeClr>
                </a:solidFill>
              </a:defRPr>
            </a:lvl1pPr>
          </a:lstStyle>
          <a:p>
            <a:pPr>
              <a:defRPr/>
            </a:pPr>
            <a:fld id="{9F1E5D07-7EF6-401A-8F8E-A5A8C794A158}" type="slidenum">
              <a:rPr lang="uk-UA"/>
              <a:pPr>
                <a:defRPr/>
              </a:pPr>
              <a:t>‹#›</a:t>
            </a:fld>
            <a:endParaRPr lang="uk-UA"/>
          </a:p>
        </p:txBody>
      </p:sp>
      <p:sp>
        <p:nvSpPr>
          <p:cNvPr id="7" name="Footer Placeholder 10">
            <a:extLst>
              <a:ext uri="{FF2B5EF4-FFF2-40B4-BE49-F238E27FC236}">
                <a16:creationId xmlns:a16="http://schemas.microsoft.com/office/drawing/2014/main" id="{4C024CC5-7CD0-4481-8355-AC232AA97047}"/>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64242274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mp; content - 2 column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D628461-C802-4E63-BA79-A7D5B94AD6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ulukon paikkamerkki 4"/>
          <p:cNvSpPr>
            <a:spLocks noGrp="1"/>
          </p:cNvSpPr>
          <p:nvPr>
            <p:ph type="tbl" sz="quarter" idx="16"/>
          </p:nvPr>
        </p:nvSpPr>
        <p:spPr>
          <a:xfrm>
            <a:off x="6017534" y="1825625"/>
            <a:ext cx="5024231" cy="4351338"/>
          </a:xfrm>
          <a:prstGeom prst="rect">
            <a:avLst/>
          </a:prstGeom>
        </p:spPr>
        <p:txBody>
          <a:bodyPr/>
          <a:lstStyle>
            <a:lvl1pPr marL="0" indent="0">
              <a:buNone/>
              <a:defRPr sz="2000"/>
            </a:lvl1pPr>
          </a:lstStyle>
          <a:p>
            <a:pPr lvl="0"/>
            <a:r>
              <a:rPr lang="fi-FI" noProof="0"/>
              <a:t>Lisää taulukko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lide Number Placeholder 5">
            <a:extLst>
              <a:ext uri="{FF2B5EF4-FFF2-40B4-BE49-F238E27FC236}">
                <a16:creationId xmlns:a16="http://schemas.microsoft.com/office/drawing/2014/main" id="{CBFAAB6D-AC0B-41B8-AD93-8F8560A0B6CC}"/>
              </a:ext>
            </a:extLst>
          </p:cNvPr>
          <p:cNvSpPr>
            <a:spLocks noGrp="1"/>
          </p:cNvSpPr>
          <p:nvPr>
            <p:ph type="sldNum" sz="quarter" idx="17"/>
          </p:nvPr>
        </p:nvSpPr>
        <p:spPr/>
        <p:txBody>
          <a:bodyPr/>
          <a:lstStyle>
            <a:lvl1pPr>
              <a:defRPr sz="1200">
                <a:solidFill>
                  <a:schemeClr val="bg1">
                    <a:lumMod val="50000"/>
                  </a:schemeClr>
                </a:solidFill>
              </a:defRPr>
            </a:lvl1pPr>
          </a:lstStyle>
          <a:p>
            <a:pPr>
              <a:defRPr/>
            </a:pPr>
            <a:fld id="{97CD0AE1-8CE8-4A79-920A-5C05E47E6621}" type="slidenum">
              <a:rPr lang="uk-UA"/>
              <a:pPr>
                <a:defRPr/>
              </a:pPr>
              <a:t>‹#›</a:t>
            </a:fld>
            <a:endParaRPr lang="uk-UA"/>
          </a:p>
        </p:txBody>
      </p:sp>
      <p:sp>
        <p:nvSpPr>
          <p:cNvPr id="8" name="Footer Placeholder 10">
            <a:extLst>
              <a:ext uri="{FF2B5EF4-FFF2-40B4-BE49-F238E27FC236}">
                <a16:creationId xmlns:a16="http://schemas.microsoft.com/office/drawing/2014/main" id="{D22C7A03-8A9A-49B4-8FE8-C8DA36E95B82}"/>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272420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mp; content - 2 column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1804B3B-F61A-4AF4-936C-3E3BAAC7BA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aavion paikkamerkki 7"/>
          <p:cNvSpPr>
            <a:spLocks noGrp="1"/>
          </p:cNvSpPr>
          <p:nvPr>
            <p:ph type="chart" sz="quarter" idx="17"/>
          </p:nvPr>
        </p:nvSpPr>
        <p:spPr>
          <a:xfrm>
            <a:off x="6017533" y="1825625"/>
            <a:ext cx="5024231" cy="4351337"/>
          </a:xfrm>
          <a:prstGeom prst="rect">
            <a:avLst/>
          </a:prstGeom>
        </p:spPr>
        <p:txBody>
          <a:bodyPr/>
          <a:lstStyle>
            <a:lvl1pPr marL="0" indent="0">
              <a:buNone/>
              <a:defRPr sz="2000" baseline="0"/>
            </a:lvl1pPr>
          </a:lstStyle>
          <a:p>
            <a:pPr lvl="0"/>
            <a:r>
              <a:rPr lang="fi-FI" noProof="0"/>
              <a:t>Lisää kaavio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9D0C6472-7CBC-4C7F-8B58-BEECD1BEE2DE}"/>
              </a:ext>
            </a:extLst>
          </p:cNvPr>
          <p:cNvSpPr>
            <a:spLocks noGrp="1"/>
          </p:cNvSpPr>
          <p:nvPr>
            <p:ph type="sldNum" sz="quarter" idx="18"/>
          </p:nvPr>
        </p:nvSpPr>
        <p:spPr/>
        <p:txBody>
          <a:bodyPr/>
          <a:lstStyle>
            <a:lvl1pPr>
              <a:defRPr sz="1200">
                <a:solidFill>
                  <a:schemeClr val="bg1">
                    <a:lumMod val="50000"/>
                  </a:schemeClr>
                </a:solidFill>
              </a:defRPr>
            </a:lvl1pPr>
          </a:lstStyle>
          <a:p>
            <a:pPr>
              <a:defRPr/>
            </a:pPr>
            <a:fld id="{06DA19FD-34DA-46D8-B7F2-3AE982A94F4D}" type="slidenum">
              <a:rPr lang="uk-UA"/>
              <a:pPr>
                <a:defRPr/>
              </a:pPr>
              <a:t>‹#›</a:t>
            </a:fld>
            <a:endParaRPr lang="uk-UA"/>
          </a:p>
        </p:txBody>
      </p:sp>
      <p:sp>
        <p:nvSpPr>
          <p:cNvPr id="7" name="Footer Placeholder 10">
            <a:extLst>
              <a:ext uri="{FF2B5EF4-FFF2-40B4-BE49-F238E27FC236}">
                <a16:creationId xmlns:a16="http://schemas.microsoft.com/office/drawing/2014/main" id="{64BF75A5-DFD0-4412-B910-CC6988CDF10C}"/>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1502046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 4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294EBA-2C4D-4B8D-B67C-5B61875132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9"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2" name="Content Placeholder 2"/>
          <p:cNvSpPr>
            <a:spLocks noGrp="1"/>
          </p:cNvSpPr>
          <p:nvPr>
            <p:ph idx="14"/>
          </p:nvPr>
        </p:nvSpPr>
        <p:spPr>
          <a:xfrm>
            <a:off x="341608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3" name="Content Placeholder 2"/>
          <p:cNvSpPr>
            <a:spLocks noGrp="1"/>
          </p:cNvSpPr>
          <p:nvPr>
            <p:ph idx="15"/>
          </p:nvPr>
        </p:nvSpPr>
        <p:spPr>
          <a:xfrm>
            <a:off x="628816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6" name="Content Placeholder 2"/>
          <p:cNvSpPr>
            <a:spLocks noGrp="1"/>
          </p:cNvSpPr>
          <p:nvPr>
            <p:ph idx="16"/>
          </p:nvPr>
        </p:nvSpPr>
        <p:spPr>
          <a:xfrm>
            <a:off x="9152290"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21ED11DF-7254-435F-B70B-20E1FA620CD8}"/>
              </a:ext>
            </a:extLst>
          </p:cNvPr>
          <p:cNvSpPr>
            <a:spLocks noGrp="1"/>
          </p:cNvSpPr>
          <p:nvPr>
            <p:ph type="sldNum" sz="quarter" idx="17"/>
          </p:nvPr>
        </p:nvSpPr>
        <p:spPr/>
        <p:txBody>
          <a:bodyPr/>
          <a:lstStyle>
            <a:lvl1pPr>
              <a:defRPr sz="1200">
                <a:solidFill>
                  <a:schemeClr val="bg1">
                    <a:lumMod val="50000"/>
                  </a:schemeClr>
                </a:solidFill>
              </a:defRPr>
            </a:lvl1pPr>
          </a:lstStyle>
          <a:p>
            <a:pPr>
              <a:defRPr/>
            </a:pPr>
            <a:fld id="{7E1BF3E0-032B-43F0-8910-BA16CB490BDA}" type="slidenum">
              <a:rPr lang="uk-UA"/>
              <a:pPr>
                <a:defRPr/>
              </a:pPr>
              <a:t>‹#›</a:t>
            </a:fld>
            <a:endParaRPr lang="uk-UA"/>
          </a:p>
        </p:txBody>
      </p:sp>
      <p:sp>
        <p:nvSpPr>
          <p:cNvPr id="9" name="Footer Placeholder 10">
            <a:extLst>
              <a:ext uri="{FF2B5EF4-FFF2-40B4-BE49-F238E27FC236}">
                <a16:creationId xmlns:a16="http://schemas.microsoft.com/office/drawing/2014/main" id="{DB863662-3499-44AB-AA98-D890C4AFB293}"/>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5066015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29BDDD1-3CBF-485E-919B-FDFEFF0904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7"/>
          </p:nvPr>
        </p:nvSpPr>
        <p:spPr>
          <a:xfrm>
            <a:off x="6016833"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13833C0F-3CD8-4B9F-9333-FD65A5B71196}"/>
              </a:ext>
            </a:extLst>
          </p:cNvPr>
          <p:cNvSpPr>
            <a:spLocks noGrp="1"/>
          </p:cNvSpPr>
          <p:nvPr>
            <p:ph type="sldNum" sz="quarter" idx="18"/>
          </p:nvPr>
        </p:nvSpPr>
        <p:spPr/>
        <p:txBody>
          <a:bodyPr/>
          <a:lstStyle>
            <a:lvl1pPr>
              <a:defRPr sz="1200">
                <a:solidFill>
                  <a:schemeClr val="bg1">
                    <a:lumMod val="50000"/>
                  </a:schemeClr>
                </a:solidFill>
              </a:defRPr>
            </a:lvl1pPr>
          </a:lstStyle>
          <a:p>
            <a:pPr>
              <a:defRPr/>
            </a:pPr>
            <a:fld id="{7DB19624-E43E-4D73-8667-C7D0B2A3A451}" type="slidenum">
              <a:rPr lang="uk-UA"/>
              <a:pPr>
                <a:defRPr/>
              </a:pPr>
              <a:t>‹#›</a:t>
            </a:fld>
            <a:endParaRPr lang="uk-UA"/>
          </a:p>
        </p:txBody>
      </p:sp>
      <p:sp>
        <p:nvSpPr>
          <p:cNvPr id="7" name="Footer Placeholder 10">
            <a:extLst>
              <a:ext uri="{FF2B5EF4-FFF2-40B4-BE49-F238E27FC236}">
                <a16:creationId xmlns:a16="http://schemas.microsoft.com/office/drawing/2014/main" id="{31FBE525-707D-4625-B201-8E993886F731}"/>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5006338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for graphs etc">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5823676-F0F7-4767-B43B-6FD8656B8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4" name="Slide Number Placeholder 5">
            <a:extLst>
              <a:ext uri="{FF2B5EF4-FFF2-40B4-BE49-F238E27FC236}">
                <a16:creationId xmlns:a16="http://schemas.microsoft.com/office/drawing/2014/main" id="{EF46A9F2-B529-44EB-ADAE-AF3DEA758B9F}"/>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7CC1422D-E8ED-44FB-98C0-F3B3BBB6FA2C}" type="slidenum">
              <a:rPr lang="uk-UA"/>
              <a:pPr>
                <a:defRPr/>
              </a:pPr>
              <a:t>‹#›</a:t>
            </a:fld>
            <a:endParaRPr lang="uk-UA"/>
          </a:p>
        </p:txBody>
      </p:sp>
      <p:sp>
        <p:nvSpPr>
          <p:cNvPr id="5" name="Footer Placeholder 10">
            <a:extLst>
              <a:ext uri="{FF2B5EF4-FFF2-40B4-BE49-F238E27FC236}">
                <a16:creationId xmlns:a16="http://schemas.microsoft.com/office/drawing/2014/main" id="{0E359DCF-D9E2-4EBA-9E29-22939AF7E39D}"/>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424804632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9A23C0EE-487C-4ECC-99E7-CCCEAF1CB266}"/>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solidFill>
                  <a:schemeClr val="bg2"/>
                </a:solidFill>
              </a:rPr>
              <a:t>”</a:t>
            </a:r>
          </a:p>
        </p:txBody>
      </p:sp>
      <p:pic>
        <p:nvPicPr>
          <p:cNvPr id="5" name="Picture 6">
            <a:extLst>
              <a:ext uri="{FF2B5EF4-FFF2-40B4-BE49-F238E27FC236}">
                <a16:creationId xmlns:a16="http://schemas.microsoft.com/office/drawing/2014/main" id="{69D66551-151F-4DAE-9A23-C54CCB2603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7" name="Slide Number Placeholder 5">
            <a:extLst>
              <a:ext uri="{FF2B5EF4-FFF2-40B4-BE49-F238E27FC236}">
                <a16:creationId xmlns:a16="http://schemas.microsoft.com/office/drawing/2014/main" id="{A8BB5F96-C3DB-4FC0-88FE-FD7EEC8A4ABC}"/>
              </a:ext>
            </a:extLst>
          </p:cNvPr>
          <p:cNvSpPr>
            <a:spLocks noGrp="1"/>
          </p:cNvSpPr>
          <p:nvPr>
            <p:ph type="sldNum" sz="quarter" idx="15"/>
          </p:nvPr>
        </p:nvSpPr>
        <p:spPr/>
        <p:txBody>
          <a:bodyPr/>
          <a:lstStyle>
            <a:lvl1pPr>
              <a:defRPr sz="1200">
                <a:solidFill>
                  <a:schemeClr val="bg1">
                    <a:lumMod val="50000"/>
                  </a:schemeClr>
                </a:solidFill>
              </a:defRPr>
            </a:lvl1pPr>
          </a:lstStyle>
          <a:p>
            <a:pPr>
              <a:defRPr/>
            </a:pPr>
            <a:fld id="{7C6896D1-4C5C-4D40-A600-46952C13F6D4}" type="slidenum">
              <a:rPr lang="uk-UA"/>
              <a:pPr>
                <a:defRPr/>
              </a:pPr>
              <a:t>‹#›</a:t>
            </a:fld>
            <a:endParaRPr lang="uk-UA"/>
          </a:p>
        </p:txBody>
      </p:sp>
      <p:sp>
        <p:nvSpPr>
          <p:cNvPr id="8" name="Footer Placeholder 10">
            <a:extLst>
              <a:ext uri="{FF2B5EF4-FFF2-40B4-BE49-F238E27FC236}">
                <a16:creationId xmlns:a16="http://schemas.microsoft.com/office/drawing/2014/main" id="{DAA6F56D-2F50-4742-ACAA-0B3FE3A78AEB}"/>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5639399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154DEB9E-635D-4F13-B37D-386AB8A16FF5}"/>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t>”</a:t>
            </a:r>
          </a:p>
        </p:txBody>
      </p:sp>
      <p:pic>
        <p:nvPicPr>
          <p:cNvPr id="5" name="Picture 6">
            <a:extLst>
              <a:ext uri="{FF2B5EF4-FFF2-40B4-BE49-F238E27FC236}">
                <a16:creationId xmlns:a16="http://schemas.microsoft.com/office/drawing/2014/main" id="{4772905C-004F-4283-BAC3-28A3B1F079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7" name="Slide Number Placeholder 5">
            <a:extLst>
              <a:ext uri="{FF2B5EF4-FFF2-40B4-BE49-F238E27FC236}">
                <a16:creationId xmlns:a16="http://schemas.microsoft.com/office/drawing/2014/main" id="{34105075-4623-470A-AAF1-D9AE945FFAEC}"/>
              </a:ext>
            </a:extLst>
          </p:cNvPr>
          <p:cNvSpPr>
            <a:spLocks noGrp="1"/>
          </p:cNvSpPr>
          <p:nvPr>
            <p:ph type="sldNum" sz="quarter" idx="15"/>
          </p:nvPr>
        </p:nvSpPr>
        <p:spPr/>
        <p:txBody>
          <a:bodyPr/>
          <a:lstStyle>
            <a:lvl1pPr>
              <a:defRPr sz="1200">
                <a:solidFill>
                  <a:schemeClr val="bg1">
                    <a:lumMod val="50000"/>
                  </a:schemeClr>
                </a:solidFill>
              </a:defRPr>
            </a:lvl1pPr>
          </a:lstStyle>
          <a:p>
            <a:pPr>
              <a:defRPr/>
            </a:pPr>
            <a:fld id="{BEF26932-6C2E-4C99-A580-6E83E6259C70}" type="slidenum">
              <a:rPr lang="uk-UA"/>
              <a:pPr>
                <a:defRPr/>
              </a:pPr>
              <a:t>‹#›</a:t>
            </a:fld>
            <a:endParaRPr lang="uk-UA"/>
          </a:p>
        </p:txBody>
      </p:sp>
      <p:sp>
        <p:nvSpPr>
          <p:cNvPr id="8" name="Footer Placeholder 10">
            <a:extLst>
              <a:ext uri="{FF2B5EF4-FFF2-40B4-BE49-F238E27FC236}">
                <a16:creationId xmlns:a16="http://schemas.microsoft.com/office/drawing/2014/main" id="{CC635C4F-C443-48A7-904B-F8BC1AEFC65D}"/>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31205900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CF3DDE-CDA2-4A00-BA83-A00F09996D77}"/>
              </a:ext>
            </a:extLst>
          </p:cNvPr>
          <p:cNvSpPr txBox="1">
            <a:spLocks/>
          </p:cNvSpPr>
          <p:nvPr userDrawn="1"/>
        </p:nvSpPr>
        <p:spPr>
          <a:xfrm>
            <a:off x="565150" y="5365750"/>
            <a:ext cx="4662488" cy="857250"/>
          </a:xfrm>
          <a:prstGeom prst="rect">
            <a:avLst/>
          </a:prstGeom>
          <a:noFill/>
        </p:spPr>
        <p:txBody>
          <a:bodyPr anchor="ctr"/>
          <a:lstStyle>
            <a:lvl1pPr algn="ctr" defTabSz="914400" rtl="0" eaLnBrk="1" latinLnBrk="0" hangingPunct="1">
              <a:lnSpc>
                <a:spcPts val="6500"/>
              </a:lnSpc>
              <a:spcBef>
                <a:spcPct val="0"/>
              </a:spcBef>
              <a:buNone/>
              <a:defRPr sz="3200" b="1" kern="1200" baseline="0">
                <a:ln>
                  <a:noFill/>
                </a:ln>
                <a:solidFill>
                  <a:schemeClr val="tx2"/>
                </a:solidFill>
                <a:latin typeface="calibri" charset="0"/>
                <a:ea typeface="Trebuchet MS" charset="0"/>
                <a:cs typeface="Trebuchet MS" charset="0"/>
              </a:defRPr>
            </a:lvl1pPr>
          </a:lstStyle>
          <a:p>
            <a:pPr fontAlgn="auto">
              <a:lnSpc>
                <a:spcPts val="2000"/>
              </a:lnSpc>
              <a:spcBef>
                <a:spcPts val="1000"/>
              </a:spcBef>
              <a:spcAft>
                <a:spcPts val="0"/>
              </a:spcAft>
              <a:defRPr/>
            </a:pPr>
            <a:r>
              <a:rPr lang="en-US" sz="1800" b="0" dirty="0" err="1"/>
              <a:t>Sitaatin</a:t>
            </a:r>
            <a:r>
              <a:rPr lang="en-US" sz="1800" b="0" dirty="0"/>
              <a:t> </a:t>
            </a:r>
            <a:r>
              <a:rPr lang="en-US" sz="1800" b="0" dirty="0" err="1"/>
              <a:t>lähde</a:t>
            </a:r>
            <a:endParaRPr lang="fi-FI" sz="1800" b="0" dirty="0"/>
          </a:p>
        </p:txBody>
      </p:sp>
      <p:sp>
        <p:nvSpPr>
          <p:cNvPr id="5" name="Title 7">
            <a:extLst>
              <a:ext uri="{FF2B5EF4-FFF2-40B4-BE49-F238E27FC236}">
                <a16:creationId xmlns:a16="http://schemas.microsoft.com/office/drawing/2014/main" id="{CD8F30C3-00DC-42E6-A1C0-A8B01C2E6CE3}"/>
              </a:ext>
            </a:extLst>
          </p:cNvPr>
          <p:cNvSpPr txBox="1">
            <a:spLocks/>
          </p:cNvSpPr>
          <p:nvPr userDrawn="1"/>
        </p:nvSpPr>
        <p:spPr>
          <a:xfrm>
            <a:off x="1963738" y="990600"/>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a:solidFill>
                  <a:schemeClr val="accent1"/>
                </a:solidFill>
              </a:rPr>
              <a:t>”</a:t>
            </a:r>
          </a:p>
        </p:txBody>
      </p:sp>
      <p:pic>
        <p:nvPicPr>
          <p:cNvPr id="7" name="Picture 6">
            <a:extLst>
              <a:ext uri="{FF2B5EF4-FFF2-40B4-BE49-F238E27FC236}">
                <a16:creationId xmlns:a16="http://schemas.microsoft.com/office/drawing/2014/main" id="{99F6DD20-7E23-4A82-BB9A-B9355CF5FF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564708" y="1628710"/>
            <a:ext cx="4662884" cy="3607980"/>
          </a:xfrm>
          <a:prstGeom prst="rect">
            <a:avLst/>
          </a:prstGeom>
        </p:spPr>
        <p:txBody>
          <a:bodyPr anchor="ctr">
            <a:normAutofit/>
          </a:bodyPr>
          <a:lstStyle>
            <a:lvl1pPr algn="ctr">
              <a:lnSpc>
                <a:spcPts val="90"/>
              </a:lnSpc>
              <a:spcBef>
                <a:spcPts val="1000"/>
              </a:spcBef>
              <a:defRPr sz="32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Picture Placeholder 5"/>
          <p:cNvSpPr>
            <a:spLocks noGrp="1"/>
          </p:cNvSpPr>
          <p:nvPr>
            <p:ph type="pic" sz="quarter" idx="15"/>
          </p:nvPr>
        </p:nvSpPr>
        <p:spPr>
          <a:xfrm>
            <a:off x="5796833" y="1628709"/>
            <a:ext cx="4732598" cy="4594261"/>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8" name="Slide Number Placeholder 5">
            <a:extLst>
              <a:ext uri="{FF2B5EF4-FFF2-40B4-BE49-F238E27FC236}">
                <a16:creationId xmlns:a16="http://schemas.microsoft.com/office/drawing/2014/main" id="{4E318FF4-428A-436E-9A42-7629F4C2D205}"/>
              </a:ext>
            </a:extLst>
          </p:cNvPr>
          <p:cNvSpPr>
            <a:spLocks noGrp="1"/>
          </p:cNvSpPr>
          <p:nvPr>
            <p:ph type="sldNum" sz="quarter" idx="16"/>
          </p:nvPr>
        </p:nvSpPr>
        <p:spPr/>
        <p:txBody>
          <a:bodyPr/>
          <a:lstStyle>
            <a:lvl1pPr>
              <a:defRPr sz="1200">
                <a:solidFill>
                  <a:schemeClr val="bg1">
                    <a:lumMod val="50000"/>
                  </a:schemeClr>
                </a:solidFill>
              </a:defRPr>
            </a:lvl1pPr>
          </a:lstStyle>
          <a:p>
            <a:pPr>
              <a:defRPr/>
            </a:pPr>
            <a:fld id="{EEA327D8-0DBC-4D6E-AAB8-3D1C06D71884}" type="slidenum">
              <a:rPr lang="uk-UA"/>
              <a:pPr>
                <a:defRPr/>
              </a:pPr>
              <a:t>‹#›</a:t>
            </a:fld>
            <a:endParaRPr lang="uk-UA"/>
          </a:p>
        </p:txBody>
      </p:sp>
      <p:sp>
        <p:nvSpPr>
          <p:cNvPr id="9" name="Footer Placeholder 10">
            <a:extLst>
              <a:ext uri="{FF2B5EF4-FFF2-40B4-BE49-F238E27FC236}">
                <a16:creationId xmlns:a16="http://schemas.microsoft.com/office/drawing/2014/main" id="{1D3D0690-2A8A-4763-821A-0C90CE19F99E}"/>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466135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FD8A8BFD-75F0-27AB-1AF2-237BE87EAC0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pic>
        <p:nvPicPr>
          <p:cNvPr id="5" name="Picture 9">
            <a:extLst>
              <a:ext uri="{FF2B5EF4-FFF2-40B4-BE49-F238E27FC236}">
                <a16:creationId xmlns:a16="http://schemas.microsoft.com/office/drawing/2014/main" id="{C4E4B2A6-03BF-100E-5137-07309D53D0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02E5B231-AB77-31E5-C58E-BDAF8476A324}"/>
              </a:ext>
            </a:extLst>
          </p:cNvPr>
          <p:cNvSpPr/>
          <p:nvPr userDrawn="1"/>
        </p:nvSpPr>
        <p:spPr>
          <a:xfrm>
            <a:off x="1063625" y="1760538"/>
            <a:ext cx="1052513"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7" name="Rectangle 11">
            <a:extLst>
              <a:ext uri="{FF2B5EF4-FFF2-40B4-BE49-F238E27FC236}">
                <a16:creationId xmlns:a16="http://schemas.microsoft.com/office/drawing/2014/main" id="{071BE18C-BD04-2236-E128-1F97D8B94677}"/>
              </a:ext>
            </a:extLst>
          </p:cNvPr>
          <p:cNvSpPr/>
          <p:nvPr userDrawn="1"/>
        </p:nvSpPr>
        <p:spPr>
          <a:xfrm>
            <a:off x="1063625" y="4502150"/>
            <a:ext cx="1052513" cy="87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2" name="Title 1"/>
          <p:cNvSpPr>
            <a:spLocks noGrp="1"/>
          </p:cNvSpPr>
          <p:nvPr>
            <p:ph type="ctrTitle"/>
          </p:nvPr>
        </p:nvSpPr>
        <p:spPr>
          <a:xfrm>
            <a:off x="952500" y="2072953"/>
            <a:ext cx="9144000" cy="2204241"/>
          </a:xfrm>
          <a:prstGeom prst="rect">
            <a:avLst/>
          </a:prstGeom>
        </p:spPr>
        <p:txBody>
          <a:bodyPr anchor="ctr" anchorCtr="0">
            <a:normAutofit/>
          </a:bodyPr>
          <a:lstStyle>
            <a:lvl1pPr algn="l">
              <a:lnSpc>
                <a:spcPts val="4800"/>
              </a:lnSpc>
              <a:defRPr sz="4500" b="1" baseline="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bg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 napsauttamalla</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bg1"/>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14880156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 blue">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B0E7ED8-3E50-4D85-9C5F-CA13568008B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pic>
        <p:nvPicPr>
          <p:cNvPr id="7" name="Picture 5">
            <a:extLst>
              <a:ext uri="{FF2B5EF4-FFF2-40B4-BE49-F238E27FC236}">
                <a16:creationId xmlns:a16="http://schemas.microsoft.com/office/drawing/2014/main" id="{69E19609-0EFE-4ADE-BF32-8E2B8110FE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9838" y="506413"/>
            <a:ext cx="20605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fi-FI"/>
              <a:t>Muokkaa tekstin perustyylejä napsauttamalla</a:t>
            </a:r>
          </a:p>
        </p:txBody>
      </p:sp>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bg1"/>
                </a:solidFill>
              </a:defRPr>
            </a:lvl1pPr>
          </a:lstStyle>
          <a:p>
            <a:pPr lvl="0"/>
            <a:r>
              <a:rPr lang="fi-FI"/>
              <a:t>Muokkaa tekstin perustyylejä napsauttamalla</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bg1"/>
                </a:solidFill>
              </a:defRPr>
            </a:lvl1pPr>
          </a:lstStyle>
          <a:p>
            <a:pPr lvl="0"/>
            <a:r>
              <a:rPr lang="fi-FI"/>
              <a:t>Muokkaa tekstin perustyylejä napsauttamalla</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0"/>
              </a:spcAft>
              <a:buNone/>
              <a:defRPr sz="1800" b="0" baseline="0">
                <a:solidFill>
                  <a:schemeClr val="bg1"/>
                </a:solidFill>
              </a:defRPr>
            </a:lvl1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69222583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white">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A0AC5243-FC53-4A49-BFDF-3EBE813A0B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53013" y="508000"/>
            <a:ext cx="206216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tx2"/>
                </a:solidFill>
              </a:defRPr>
            </a:lvl1pPr>
          </a:lstStyle>
          <a:p>
            <a:pPr lvl="0"/>
            <a:r>
              <a:rPr lang="fi-FI"/>
              <a:t>Muokkaa tekstin perustyylejä napsauttamalla</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tx2"/>
                </a:solidFill>
              </a:defRPr>
            </a:lvl1pPr>
          </a:lstStyle>
          <a:p>
            <a:pPr lvl="0"/>
            <a:r>
              <a:rPr lang="fi-FI"/>
              <a:t>Muokkaa tekstin perustyylejä napsauttamalla</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600"/>
              </a:spcAft>
              <a:buNone/>
              <a:defRPr sz="1800" b="0" baseline="0">
                <a:solidFill>
                  <a:schemeClr val="tx2"/>
                </a:solidFill>
              </a:defRPr>
            </a:lvl1pPr>
          </a:lstStyle>
          <a:p>
            <a:pPr lvl="0"/>
            <a:r>
              <a:rPr lang="fi-FI"/>
              <a:t>Muokkaa tekstin perustyylejä napsauttamalla</a:t>
            </a:r>
          </a:p>
          <a:p>
            <a:pPr lvl="1"/>
            <a:r>
              <a:rPr lang="fi-FI"/>
              <a:t>toinen taso</a:t>
            </a:r>
          </a:p>
          <a:p>
            <a:pPr lvl="2"/>
            <a:r>
              <a:rPr lang="fi-FI"/>
              <a:t>kolmas taso</a:t>
            </a:r>
          </a:p>
        </p:txBody>
      </p:sp>
      <p:sp>
        <p:nvSpPr>
          <p:cNvPr id="8" name="Text Placeholder 2"/>
          <p:cNvSpPr>
            <a:spLocks noGrp="1"/>
          </p:cNvSpPr>
          <p:nvPr>
            <p:ph type="body" sz="quarter" idx="14"/>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fi-FI"/>
              <a:t>Muokkaa tekstin perustyylejä napsauttamalla</a:t>
            </a:r>
          </a:p>
        </p:txBody>
      </p:sp>
    </p:spTree>
    <p:extLst>
      <p:ext uri="{BB962C8B-B14F-4D97-AF65-F5344CB8AC3E}">
        <p14:creationId xmlns:p14="http://schemas.microsoft.com/office/powerpoint/2010/main" val="10711368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0376ADE-7936-4329-8711-830FF1D69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1300" y="-87313"/>
            <a:ext cx="30607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a:extLst>
              <a:ext uri="{FF2B5EF4-FFF2-40B4-BE49-F238E27FC236}">
                <a16:creationId xmlns:a16="http://schemas.microsoft.com/office/drawing/2014/main" id="{1CE8A18B-CC11-4149-9400-A478D2FA117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0" y="2435225"/>
            <a:ext cx="66913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140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straw">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27DBD80-9A7A-B9DE-9F41-3B8CD93C923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5" name="Rectangle 10">
            <a:extLst>
              <a:ext uri="{FF2B5EF4-FFF2-40B4-BE49-F238E27FC236}">
                <a16:creationId xmlns:a16="http://schemas.microsoft.com/office/drawing/2014/main" id="{B21B2CF9-3C39-7BDF-9EBF-D9444D95281E}"/>
              </a:ext>
            </a:extLst>
          </p:cNvPr>
          <p:cNvSpPr/>
          <p:nvPr userDrawn="1"/>
        </p:nvSpPr>
        <p:spPr>
          <a:xfrm>
            <a:off x="1063625" y="17605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6" name="Rectangle 11">
            <a:extLst>
              <a:ext uri="{FF2B5EF4-FFF2-40B4-BE49-F238E27FC236}">
                <a16:creationId xmlns:a16="http://schemas.microsoft.com/office/drawing/2014/main" id="{0049D7CB-8C1C-8ECF-1F5A-E94327AAFD70}"/>
              </a:ext>
            </a:extLst>
          </p:cNvPr>
          <p:cNvSpPr/>
          <p:nvPr userDrawn="1"/>
        </p:nvSpPr>
        <p:spPr>
          <a:xfrm>
            <a:off x="1063625" y="4502150"/>
            <a:ext cx="1052513" cy="87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7" name="Picture 1">
            <a:extLst>
              <a:ext uri="{FF2B5EF4-FFF2-40B4-BE49-F238E27FC236}">
                <a16:creationId xmlns:a16="http://schemas.microsoft.com/office/drawing/2014/main" id="{55D4121E-009F-80A4-4BD3-904F616E7E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52500" y="2072953"/>
            <a:ext cx="9144000" cy="2204241"/>
          </a:xfrm>
          <a:prstGeom prst="rect">
            <a:avLst/>
          </a:prstGeom>
        </p:spPr>
        <p:txBody>
          <a:bodyPr anchor="ctr" anchorCtr="0">
            <a:normAutofit/>
          </a:bodyPr>
          <a:lstStyle>
            <a:lvl1pPr algn="l">
              <a:lnSpc>
                <a:spcPts val="4800"/>
              </a:lnSpc>
              <a:defRPr sz="4500" b="1" baseline="0">
                <a:solidFill>
                  <a:schemeClr val="tx2"/>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tx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 napsauttamalla</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tx2"/>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15847513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straw">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D966264D-CA4F-9101-DA21-060D96408C3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4" name="Rectangle 19">
            <a:extLst>
              <a:ext uri="{FF2B5EF4-FFF2-40B4-BE49-F238E27FC236}">
                <a16:creationId xmlns:a16="http://schemas.microsoft.com/office/drawing/2014/main" id="{70EE0B08-35FC-9C8B-4094-8FA83E406009}"/>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5" name="Rectangle 21">
            <a:extLst>
              <a:ext uri="{FF2B5EF4-FFF2-40B4-BE49-F238E27FC236}">
                <a16:creationId xmlns:a16="http://schemas.microsoft.com/office/drawing/2014/main" id="{2A6DBECD-3F08-E94D-E20E-F2BB04D04E94}"/>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6" name="Picture 1">
            <a:extLst>
              <a:ext uri="{FF2B5EF4-FFF2-40B4-BE49-F238E27FC236}">
                <a16:creationId xmlns:a16="http://schemas.microsoft.com/office/drawing/2014/main" id="{9D05F720-D5DD-465C-200F-5FB62668D3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317" y="2140197"/>
            <a:ext cx="9144000" cy="2723543"/>
          </a:xfrm>
          <a:prstGeom prst="rect">
            <a:avLst/>
          </a:prstGeom>
        </p:spPr>
        <p:txBody>
          <a:bodyPr anchor="ctr" anchorCtr="0">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7" name="Slide Number Placeholder 5">
            <a:extLst>
              <a:ext uri="{FF2B5EF4-FFF2-40B4-BE49-F238E27FC236}">
                <a16:creationId xmlns:a16="http://schemas.microsoft.com/office/drawing/2014/main" id="{C21A85C7-ED97-2D25-A448-AAE130136A0A}"/>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698F2745-D17D-49E3-B0D7-9B6BCC2E13FF}" type="slidenum">
              <a:rPr lang="uk-UA"/>
              <a:pPr>
                <a:defRPr/>
              </a:pPr>
              <a:t>‹#›</a:t>
            </a:fld>
            <a:endParaRPr lang="uk-UA"/>
          </a:p>
        </p:txBody>
      </p:sp>
      <p:sp>
        <p:nvSpPr>
          <p:cNvPr id="8" name="Footer Placeholder 10">
            <a:extLst>
              <a:ext uri="{FF2B5EF4-FFF2-40B4-BE49-F238E27FC236}">
                <a16:creationId xmlns:a16="http://schemas.microsoft.com/office/drawing/2014/main" id="{7879060A-F366-D812-F75E-E1B2A2F008E9}"/>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0448008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3ACDAEA-D113-2FB1-8F7A-04F80E789B4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3" name="Rectangle 10">
            <a:extLst>
              <a:ext uri="{FF2B5EF4-FFF2-40B4-BE49-F238E27FC236}">
                <a16:creationId xmlns:a16="http://schemas.microsoft.com/office/drawing/2014/main" id="{5EEBBCED-6BD5-8700-D38B-08FD9EE3FF27}"/>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4" name="Rectangle 11">
            <a:extLst>
              <a:ext uri="{FF2B5EF4-FFF2-40B4-BE49-F238E27FC236}">
                <a16:creationId xmlns:a16="http://schemas.microsoft.com/office/drawing/2014/main" id="{4BEE6671-AB7F-769A-11FF-E2B7FBAE2150}"/>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5" name="Picture 1">
            <a:extLst>
              <a:ext uri="{FF2B5EF4-FFF2-40B4-BE49-F238E27FC236}">
                <a16:creationId xmlns:a16="http://schemas.microsoft.com/office/drawing/2014/main" id="{DC662457-8FC6-96C2-04E5-676CA5964E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1507317" y="2140197"/>
            <a:ext cx="9144000" cy="2723543"/>
          </a:xfrm>
          <a:prstGeom prst="rect">
            <a:avLst/>
          </a:prstGeom>
        </p:spPr>
        <p:txBody>
          <a:bodyPr anchor="ctr" anchorCtr="0">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6" name="Footer Placeholder 3">
            <a:extLst>
              <a:ext uri="{FF2B5EF4-FFF2-40B4-BE49-F238E27FC236}">
                <a16:creationId xmlns:a16="http://schemas.microsoft.com/office/drawing/2014/main" id="{D94FCAFC-C2E8-BC2B-6B08-B6953FEDF5D3}"/>
              </a:ext>
            </a:extLst>
          </p:cNvPr>
          <p:cNvSpPr>
            <a:spLocks noGrp="1"/>
          </p:cNvSpPr>
          <p:nvPr>
            <p:ph type="ftr" sz="quarter" idx="10"/>
          </p:nvPr>
        </p:nvSpPr>
        <p:spPr/>
        <p:txBody>
          <a:bodyPr/>
          <a:lstStyle>
            <a:lvl1pPr>
              <a:defRPr/>
            </a:lvl1pPr>
          </a:lstStyle>
          <a:p>
            <a:pPr>
              <a:defRPr/>
            </a:pPr>
            <a:endParaRPr lang="fi-FI"/>
          </a:p>
        </p:txBody>
      </p:sp>
      <p:sp>
        <p:nvSpPr>
          <p:cNvPr id="7" name="Slide Number Placeholder 4">
            <a:extLst>
              <a:ext uri="{FF2B5EF4-FFF2-40B4-BE49-F238E27FC236}">
                <a16:creationId xmlns:a16="http://schemas.microsoft.com/office/drawing/2014/main" id="{A10ADA2B-9A47-0DCC-2271-214DAC0347DE}"/>
              </a:ext>
            </a:extLst>
          </p:cNvPr>
          <p:cNvSpPr>
            <a:spLocks noGrp="1"/>
          </p:cNvSpPr>
          <p:nvPr>
            <p:ph type="sldNum" sz="quarter" idx="11"/>
          </p:nvPr>
        </p:nvSpPr>
        <p:spPr/>
        <p:txBody>
          <a:bodyPr/>
          <a:lstStyle>
            <a:lvl1pPr>
              <a:defRPr/>
            </a:lvl1pPr>
          </a:lstStyle>
          <a:p>
            <a:pPr>
              <a:defRPr/>
            </a:pPr>
            <a:fld id="{65E661DA-8244-4AAD-873F-6D2A4D51B4C6}" type="slidenum">
              <a:rPr lang="uk-UA"/>
              <a:pPr>
                <a:defRPr/>
              </a:pPr>
              <a:t>‹#›</a:t>
            </a:fld>
            <a:endParaRPr lang="uk-UA"/>
          </a:p>
        </p:txBody>
      </p:sp>
    </p:spTree>
    <p:extLst>
      <p:ext uri="{BB962C8B-B14F-4D97-AF65-F5344CB8AC3E}">
        <p14:creationId xmlns:p14="http://schemas.microsoft.com/office/powerpoint/2010/main" val="39984352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9541A-7633-599C-6B6A-F6538F192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D3D50E3E-184A-F1B6-B498-726504DCD4B2}"/>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4" name="Rectangle 11">
            <a:extLst>
              <a:ext uri="{FF2B5EF4-FFF2-40B4-BE49-F238E27FC236}">
                <a16:creationId xmlns:a16="http://schemas.microsoft.com/office/drawing/2014/main" id="{4C51A48F-04E2-67CE-9143-C3DA07877605}"/>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13" name="Title 1"/>
          <p:cNvSpPr>
            <a:spLocks noGrp="1"/>
          </p:cNvSpPr>
          <p:nvPr>
            <p:ph type="ctrTitle"/>
          </p:nvPr>
        </p:nvSpPr>
        <p:spPr>
          <a:xfrm>
            <a:off x="1507317" y="2140197"/>
            <a:ext cx="9144000" cy="2723543"/>
          </a:xfrm>
          <a:prstGeom prst="rect">
            <a:avLst/>
          </a:prstGeom>
        </p:spPr>
        <p:txBody>
          <a:bodyPr anchor="ctr" anchorCtr="0">
            <a:normAutofit/>
          </a:bodyPr>
          <a:lstStyle>
            <a:lvl1pPr algn="l">
              <a:lnSpc>
                <a:spcPts val="5500"/>
              </a:lnSpc>
              <a:defRPr sz="4500" b="1">
                <a:solidFill>
                  <a:schemeClr val="tx2"/>
                </a:solidFill>
              </a:defRPr>
            </a:lvl1pPr>
          </a:lstStyle>
          <a:p>
            <a:r>
              <a:rPr lang="fi-FI"/>
              <a:t>Muokkaa ots. perustyyl. napsautt.</a:t>
            </a:r>
            <a:endParaRPr lang="fi-FI" dirty="0"/>
          </a:p>
        </p:txBody>
      </p:sp>
      <p:sp>
        <p:nvSpPr>
          <p:cNvPr id="5" name="Slide Number Placeholder 5">
            <a:extLst>
              <a:ext uri="{FF2B5EF4-FFF2-40B4-BE49-F238E27FC236}">
                <a16:creationId xmlns:a16="http://schemas.microsoft.com/office/drawing/2014/main" id="{31544D57-A6B1-F88E-D453-F38A5FBC21E6}"/>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ED0B49C9-E3C7-484C-B149-F921E9A1050C}" type="slidenum">
              <a:rPr lang="uk-UA"/>
              <a:pPr>
                <a:defRPr/>
              </a:pPr>
              <a:t>‹#›</a:t>
            </a:fld>
            <a:endParaRPr lang="uk-UA"/>
          </a:p>
        </p:txBody>
      </p:sp>
      <p:sp>
        <p:nvSpPr>
          <p:cNvPr id="6" name="Footer Placeholder 10">
            <a:extLst>
              <a:ext uri="{FF2B5EF4-FFF2-40B4-BE49-F238E27FC236}">
                <a16:creationId xmlns:a16="http://schemas.microsoft.com/office/drawing/2014/main" id="{2C9E75ED-3226-EA72-5E50-CE600A3C3005}"/>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825263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 1 colum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4FF4A61-05E4-0063-7872-9DDEBBD2D1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1051560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Slide Number Placeholder 5">
            <a:extLst>
              <a:ext uri="{FF2B5EF4-FFF2-40B4-BE49-F238E27FC236}">
                <a16:creationId xmlns:a16="http://schemas.microsoft.com/office/drawing/2014/main" id="{CC0B78AA-F946-94E9-F391-30AD0C00F4A6}"/>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FEA08C37-32C9-477A-860C-9C2963332833}" type="slidenum">
              <a:rPr lang="uk-UA"/>
              <a:pPr>
                <a:defRPr/>
              </a:pPr>
              <a:t>‹#›</a:t>
            </a:fld>
            <a:endParaRPr lang="uk-UA"/>
          </a:p>
        </p:txBody>
      </p:sp>
      <p:sp>
        <p:nvSpPr>
          <p:cNvPr id="6" name="Footer Placeholder 10">
            <a:extLst>
              <a:ext uri="{FF2B5EF4-FFF2-40B4-BE49-F238E27FC236}">
                <a16:creationId xmlns:a16="http://schemas.microsoft.com/office/drawing/2014/main" id="{999CE084-0202-8C50-26B9-E6CA0C7DDA57}"/>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8362327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FDB25C-B863-08C6-5E47-7F5337AE7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i-FI"/>
          </a:p>
        </p:txBody>
      </p:sp>
      <p:sp>
        <p:nvSpPr>
          <p:cNvPr id="3" name="Slide Number Placeholder 5">
            <a:extLst>
              <a:ext uri="{FF2B5EF4-FFF2-40B4-BE49-F238E27FC236}">
                <a16:creationId xmlns:a16="http://schemas.microsoft.com/office/drawing/2014/main" id="{248E7BD5-8235-B2D9-3702-5D3A95C4147D}"/>
              </a:ext>
            </a:extLst>
          </p:cNvPr>
          <p:cNvSpPr>
            <a:spLocks noGrp="1"/>
          </p:cNvSpPr>
          <p:nvPr>
            <p:ph type="sldNum" sz="quarter" idx="4"/>
          </p:nvPr>
        </p:nvSpPr>
        <p:spPr>
          <a:xfrm>
            <a:off x="11488738" y="6477000"/>
            <a:ext cx="623887" cy="300038"/>
          </a:xfrm>
          <a:prstGeom prst="rect">
            <a:avLst/>
          </a:prstGeom>
        </p:spPr>
        <p:txBody>
          <a:bodyPr/>
          <a:lstStyle>
            <a:lvl1pPr eaLnBrk="1" fontAlgn="auto" hangingPunct="1">
              <a:spcBef>
                <a:spcPts val="0"/>
              </a:spcBef>
              <a:spcAft>
                <a:spcPts val="0"/>
              </a:spcAft>
              <a:defRPr sz="1200">
                <a:solidFill>
                  <a:schemeClr val="bg1">
                    <a:lumMod val="50000"/>
                  </a:schemeClr>
                </a:solidFill>
                <a:latin typeface="+mn-lt"/>
              </a:defRPr>
            </a:lvl1pPr>
          </a:lstStyle>
          <a:p>
            <a:pPr>
              <a:defRPr/>
            </a:pPr>
            <a:fld id="{C301D61F-CC7D-4C15-9EB2-0370BE7DDEE6}" type="slidenum">
              <a:rPr lang="uk-UA"/>
              <a:pPr>
                <a:defRPr/>
              </a:pPr>
              <a:t>‹#›</a:t>
            </a:fld>
            <a:endParaRPr lang="uk-UA"/>
          </a:p>
        </p:txBody>
      </p:sp>
      <p:sp>
        <p:nvSpPr>
          <p:cNvPr id="5" name="Footer Placeholder 10">
            <a:extLst>
              <a:ext uri="{FF2B5EF4-FFF2-40B4-BE49-F238E27FC236}">
                <a16:creationId xmlns:a16="http://schemas.microsoft.com/office/drawing/2014/main" id="{E13BA179-D318-6DB0-7B4C-C6C56D30D9B7}"/>
              </a:ext>
            </a:extLst>
          </p:cNvPr>
          <p:cNvSpPr>
            <a:spLocks noGrp="1"/>
          </p:cNvSpPr>
          <p:nvPr>
            <p:ph type="ftr" sz="quarter" idx="3"/>
          </p:nvPr>
        </p:nvSpPr>
        <p:spPr>
          <a:xfrm>
            <a:off x="8201025" y="6477000"/>
            <a:ext cx="3152775" cy="300038"/>
          </a:xfrm>
          <a:prstGeom prst="rect">
            <a:avLst/>
          </a:prstGeom>
        </p:spPr>
        <p:txBody>
          <a:bodyPr/>
          <a:lstStyle>
            <a:lvl1pPr algn="r" eaLnBrk="1" fontAlgn="auto" hangingPunct="1">
              <a:spcBef>
                <a:spcPts val="0"/>
              </a:spcBef>
              <a:spcAft>
                <a:spcPts val="0"/>
              </a:spcAft>
              <a:defRPr sz="1200">
                <a:solidFill>
                  <a:schemeClr val="bg1">
                    <a:lumMod val="50000"/>
                  </a:schemeClr>
                </a:solidFill>
                <a:latin typeface="+mn-lt"/>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 id="2147485057" r:id="rId13"/>
    <p:sldLayoutId id="2147485058" r:id="rId14"/>
    <p:sldLayoutId id="2147485059" r:id="rId15"/>
    <p:sldLayoutId id="2147485060" r:id="rId16"/>
    <p:sldLayoutId id="2147485061" r:id="rId17"/>
    <p:sldLayoutId id="2147485062" r:id="rId18"/>
    <p:sldLayoutId id="2147485063" r:id="rId19"/>
    <p:sldLayoutId id="2147485064" r:id="rId20"/>
    <p:sldLayoutId id="2147485065" r:id="rId21"/>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63F4C9-DAF7-477D-AD63-7D9C1D30C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i-FI"/>
          </a:p>
        </p:txBody>
      </p:sp>
      <p:sp>
        <p:nvSpPr>
          <p:cNvPr id="3" name="Slide Number Placeholder 5">
            <a:extLst>
              <a:ext uri="{FF2B5EF4-FFF2-40B4-BE49-F238E27FC236}">
                <a16:creationId xmlns:a16="http://schemas.microsoft.com/office/drawing/2014/main" id="{B5CFC194-A056-4EE1-AA4C-0ABDB5EFE944}"/>
              </a:ext>
            </a:extLst>
          </p:cNvPr>
          <p:cNvSpPr>
            <a:spLocks noGrp="1"/>
          </p:cNvSpPr>
          <p:nvPr>
            <p:ph type="sldNum" sz="quarter" idx="4"/>
          </p:nvPr>
        </p:nvSpPr>
        <p:spPr>
          <a:xfrm>
            <a:off x="11488738" y="6477000"/>
            <a:ext cx="623887" cy="300038"/>
          </a:xfrm>
          <a:prstGeom prst="rect">
            <a:avLst/>
          </a:prstGeom>
        </p:spPr>
        <p:txBody>
          <a:bodyPr/>
          <a:lstStyle>
            <a:lvl1pPr eaLnBrk="1" fontAlgn="auto" hangingPunct="1">
              <a:spcBef>
                <a:spcPts val="0"/>
              </a:spcBef>
              <a:spcAft>
                <a:spcPts val="0"/>
              </a:spcAft>
              <a:defRPr sz="1200">
                <a:solidFill>
                  <a:schemeClr val="bg1">
                    <a:lumMod val="50000"/>
                  </a:schemeClr>
                </a:solidFill>
                <a:latin typeface="+mn-lt"/>
              </a:defRPr>
            </a:lvl1pPr>
          </a:lstStyle>
          <a:p>
            <a:pPr>
              <a:defRPr/>
            </a:pPr>
            <a:fld id="{AAF7889E-9C28-4622-9DF0-F46AA7739CD8}" type="slidenum">
              <a:rPr lang="uk-UA"/>
              <a:pPr>
                <a:defRPr/>
              </a:pPr>
              <a:t>‹#›</a:t>
            </a:fld>
            <a:endParaRPr lang="uk-UA"/>
          </a:p>
        </p:txBody>
      </p:sp>
      <p:sp>
        <p:nvSpPr>
          <p:cNvPr id="5" name="Footer Placeholder 10">
            <a:extLst>
              <a:ext uri="{FF2B5EF4-FFF2-40B4-BE49-F238E27FC236}">
                <a16:creationId xmlns:a16="http://schemas.microsoft.com/office/drawing/2014/main" id="{F4B7C371-FE23-4F47-B544-FFAD46DB23F1}"/>
              </a:ext>
            </a:extLst>
          </p:cNvPr>
          <p:cNvSpPr>
            <a:spLocks noGrp="1"/>
          </p:cNvSpPr>
          <p:nvPr>
            <p:ph type="ftr" sz="quarter" idx="3"/>
          </p:nvPr>
        </p:nvSpPr>
        <p:spPr>
          <a:xfrm>
            <a:off x="8201025" y="6477000"/>
            <a:ext cx="3152775" cy="300038"/>
          </a:xfrm>
          <a:prstGeom prst="rect">
            <a:avLst/>
          </a:prstGeom>
        </p:spPr>
        <p:txBody>
          <a:bodyPr/>
          <a:lstStyle>
            <a:lvl1pPr algn="r" eaLnBrk="1" fontAlgn="auto" hangingPunct="1">
              <a:spcBef>
                <a:spcPts val="0"/>
              </a:spcBef>
              <a:spcAft>
                <a:spcPts val="0"/>
              </a:spcAft>
              <a:defRPr sz="1200">
                <a:solidFill>
                  <a:schemeClr val="bg1">
                    <a:lumMod val="50000"/>
                  </a:schemeClr>
                </a:solidFill>
                <a:latin typeface="+mn-lt"/>
              </a:defRPr>
            </a:lvl1pPr>
          </a:lstStyle>
          <a:p>
            <a:pPr>
              <a:defRPr/>
            </a:pPr>
            <a:endParaRPr lang="fi-FI"/>
          </a:p>
        </p:txBody>
      </p:sp>
    </p:spTree>
    <p:extLst>
      <p:ext uri="{BB962C8B-B14F-4D97-AF65-F5344CB8AC3E}">
        <p14:creationId xmlns:p14="http://schemas.microsoft.com/office/powerpoint/2010/main" val="1683983833"/>
      </p:ext>
    </p:ext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8" r:id="rId12"/>
    <p:sldLayoutId id="2147485079" r:id="rId13"/>
    <p:sldLayoutId id="2147485080" r:id="rId14"/>
    <p:sldLayoutId id="2147485081" r:id="rId15"/>
    <p:sldLayoutId id="2147485082" r:id="rId16"/>
    <p:sldLayoutId id="2147485083" r:id="rId17"/>
    <p:sldLayoutId id="2147485084" r:id="rId18"/>
    <p:sldLayoutId id="2147485085" r:id="rId19"/>
    <p:sldLayoutId id="2147485086" r:id="rId20"/>
    <p:sldLayoutId id="2147485087" r:id="rId21"/>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gtkdata.gtk.fi/hasu/index.html"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D886259-F5F6-7268-FEA5-E4E46FC05666}"/>
              </a:ext>
            </a:extLst>
          </p:cNvPr>
          <p:cNvSpPr>
            <a:spLocks noGrp="1" noChangeArrowheads="1"/>
          </p:cNvSpPr>
          <p:nvPr>
            <p:ph type="ctrTitle"/>
          </p:nvPr>
        </p:nvSpPr>
        <p:spPr bwMode="auto">
          <a:xfrm>
            <a:off x="952500" y="2073275"/>
            <a:ext cx="10426700" cy="220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gn="ctr" eaLnBrk="1" hangingPunct="1"/>
            <a:r>
              <a:rPr lang="fi-FI" altLang="fi-FI" noProof="0" dirty="0"/>
              <a:t>Ympäristösitoumus</a:t>
            </a:r>
          </a:p>
        </p:txBody>
      </p:sp>
      <p:sp>
        <p:nvSpPr>
          <p:cNvPr id="25605" name="Text Placeholder 6">
            <a:extLst>
              <a:ext uri="{FF2B5EF4-FFF2-40B4-BE49-F238E27FC236}">
                <a16:creationId xmlns:a16="http://schemas.microsoft.com/office/drawing/2014/main" id="{44C2AAE7-C33C-19D8-027B-624AFE96C1AF}"/>
              </a:ext>
            </a:extLst>
          </p:cNvPr>
          <p:cNvSpPr>
            <a:spLocks noGrp="1" noChangeArrowheads="1"/>
          </p:cNvSpPr>
          <p:nvPr>
            <p:ph type="body" sz="quarter" idx="15"/>
          </p:nvPr>
        </p:nvSpPr>
        <p:spPr bwMode="auto">
          <a:xfrm>
            <a:off x="952501" y="5271931"/>
            <a:ext cx="10325100"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i-FI" altLang="fi-FI" sz="1600" noProof="0" dirty="0">
                <a:solidFill>
                  <a:schemeClr val="bg1"/>
                </a:solidFill>
              </a:rPr>
              <a:t>Aineistona käytetty: Peltotukien haku 2025 – koulutus kunnille, ELY-keskuksille, neuvojille ja sidosryhmille 12.3.2025</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8F97A-BE54-CDDD-E6EE-2F4A2FBDC5B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7B81328-56E9-49EF-56EF-DCED1E2BC209}"/>
              </a:ext>
            </a:extLst>
          </p:cNvPr>
          <p:cNvSpPr>
            <a:spLocks noGrp="1"/>
          </p:cNvSpPr>
          <p:nvPr>
            <p:ph type="title"/>
          </p:nvPr>
        </p:nvSpPr>
        <p:spPr>
          <a:xfrm>
            <a:off x="528098" y="365125"/>
            <a:ext cx="10668000" cy="1325563"/>
          </a:xfrm>
        </p:spPr>
        <p:txBody>
          <a:bodyPr/>
          <a:lstStyle/>
          <a:p>
            <a:r>
              <a:rPr lang="fi-FI" dirty="0"/>
              <a:t>Tilakohtaisen toimenpiteen yleiset vaatimukset 2/2</a:t>
            </a:r>
          </a:p>
        </p:txBody>
      </p:sp>
      <p:sp>
        <p:nvSpPr>
          <p:cNvPr id="3" name="Sisällön paikkamerkki 2">
            <a:extLst>
              <a:ext uri="{FF2B5EF4-FFF2-40B4-BE49-F238E27FC236}">
                <a16:creationId xmlns:a16="http://schemas.microsoft.com/office/drawing/2014/main" id="{9DB20B81-EEB9-4274-E024-750A6D406707}"/>
              </a:ext>
            </a:extLst>
          </p:cNvPr>
          <p:cNvSpPr>
            <a:spLocks noGrp="1"/>
          </p:cNvSpPr>
          <p:nvPr>
            <p:ph idx="1"/>
          </p:nvPr>
        </p:nvSpPr>
        <p:spPr>
          <a:xfrm>
            <a:off x="528098" y="1408922"/>
            <a:ext cx="10515600" cy="5210087"/>
          </a:xfrm>
        </p:spPr>
        <p:txBody>
          <a:bodyPr/>
          <a:lstStyle/>
          <a:p>
            <a:pPr marL="0" indent="0">
              <a:lnSpc>
                <a:spcPct val="100000"/>
              </a:lnSpc>
              <a:spcBef>
                <a:spcPts val="500"/>
              </a:spcBef>
              <a:buNone/>
            </a:pPr>
            <a:r>
              <a:rPr lang="fi-FI" sz="2400" dirty="0"/>
              <a:t>2) Lohkokohtaiset muistiinpanot:</a:t>
            </a:r>
          </a:p>
          <a:p>
            <a:pPr lvl="1">
              <a:lnSpc>
                <a:spcPct val="100000"/>
              </a:lnSpc>
            </a:pPr>
            <a:r>
              <a:rPr lang="fi-FI" dirty="0"/>
              <a:t>Lannoitteiden käyttö</a:t>
            </a:r>
          </a:p>
          <a:p>
            <a:pPr lvl="2">
              <a:lnSpc>
                <a:spcPct val="100000"/>
              </a:lnSpc>
            </a:pPr>
            <a:r>
              <a:rPr lang="fi-FI" dirty="0"/>
              <a:t>Lannoitteen tyyppi tai nimi, levitysmäärä, typen ja fosforin ravinnepitoisuudet</a:t>
            </a:r>
          </a:p>
          <a:p>
            <a:pPr lvl="2">
              <a:lnSpc>
                <a:spcPct val="100000"/>
              </a:lnSpc>
            </a:pPr>
            <a:r>
              <a:rPr lang="fi-FI" dirty="0"/>
              <a:t>Lannoitusajankohta, fosforintasauksen alkamisajankohta</a:t>
            </a:r>
          </a:p>
          <a:p>
            <a:pPr lvl="2">
              <a:lnSpc>
                <a:spcPct val="100000"/>
              </a:lnSpc>
            </a:pPr>
            <a:r>
              <a:rPr lang="fi-FI" dirty="0"/>
              <a:t>Satotasokorjaukseen käytettävistä aiemmista satotasoista ja lannoitusvuoden satotaso.</a:t>
            </a:r>
          </a:p>
          <a:p>
            <a:pPr lvl="1">
              <a:lnSpc>
                <a:spcPct val="100000"/>
              </a:lnSpc>
            </a:pPr>
            <a:r>
              <a:rPr lang="fi-FI" dirty="0"/>
              <a:t>Kasvinsuojeluaineiden käyttö </a:t>
            </a:r>
          </a:p>
          <a:p>
            <a:pPr lvl="2">
              <a:lnSpc>
                <a:spcPct val="100000"/>
              </a:lnSpc>
            </a:pPr>
            <a:r>
              <a:rPr lang="fi-FI" dirty="0"/>
              <a:t>Noudata kasvinsuojeluaineiden käytössä integroidun torjunnan yleisiä periaatteita.</a:t>
            </a:r>
          </a:p>
          <a:p>
            <a:pPr lvl="2">
              <a:lnSpc>
                <a:spcPct val="100000"/>
              </a:lnSpc>
            </a:pPr>
            <a:r>
              <a:rPr lang="fi-FI" dirty="0"/>
              <a:t>Tieto havaitsemastasi  rikkakasveista, kasvitaudeista ja tuhoeläimistä </a:t>
            </a:r>
          </a:p>
          <a:p>
            <a:pPr lvl="2">
              <a:lnSpc>
                <a:spcPct val="100000"/>
              </a:lnSpc>
            </a:pPr>
            <a:r>
              <a:rPr lang="fi-FI" dirty="0"/>
              <a:t>Kasvinsuojeluaine, käyttömäärä ja käyttöajat</a:t>
            </a:r>
          </a:p>
          <a:p>
            <a:pPr marL="0" indent="0">
              <a:lnSpc>
                <a:spcPct val="100000"/>
              </a:lnSpc>
              <a:spcBef>
                <a:spcPts val="500"/>
              </a:spcBef>
              <a:buNone/>
            </a:pPr>
            <a:r>
              <a:rPr lang="fi-FI" sz="2400" dirty="0"/>
              <a:t>3) Ilmasto- ja ympäristösuunnitelma</a:t>
            </a:r>
          </a:p>
          <a:p>
            <a:pPr lvl="1">
              <a:lnSpc>
                <a:spcPct val="100000"/>
              </a:lnSpc>
            </a:pPr>
            <a:r>
              <a:rPr lang="fi-FI" sz="2000" dirty="0"/>
              <a:t>Kaikkien sitoutuneiden on tehtävä suunnitelma kolmannen sitoumusvuoden loppuun mennessä.</a:t>
            </a:r>
          </a:p>
          <a:p>
            <a:pPr lvl="1">
              <a:lnSpc>
                <a:spcPct val="100000"/>
              </a:lnSpc>
            </a:pPr>
            <a:r>
              <a:rPr lang="fi-FI" sz="2000" dirty="0"/>
              <a:t>Vuonna 2023 sitoutuneiden pitää toimittaa suunnitelma kuntaan viimeistään 30.4.2026.</a:t>
            </a:r>
          </a:p>
          <a:p>
            <a:pPr lvl="1">
              <a:lnSpc>
                <a:spcPct val="100000"/>
              </a:lnSpc>
            </a:pPr>
            <a:r>
              <a:rPr lang="fi-FI" sz="2000" dirty="0"/>
              <a:t>Suunnitelma pitää tehdä vain kerran.</a:t>
            </a:r>
          </a:p>
          <a:p>
            <a:pPr lvl="1">
              <a:lnSpc>
                <a:spcPct val="100000"/>
              </a:lnSpc>
              <a:spcBef>
                <a:spcPts val="600"/>
              </a:spcBef>
            </a:pPr>
            <a:endParaRPr lang="fi-FI" sz="2000" dirty="0"/>
          </a:p>
        </p:txBody>
      </p:sp>
    </p:spTree>
    <p:extLst>
      <p:ext uri="{BB962C8B-B14F-4D97-AF65-F5344CB8AC3E}">
        <p14:creationId xmlns:p14="http://schemas.microsoft.com/office/powerpoint/2010/main" val="38387540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098" y="365125"/>
            <a:ext cx="9757458"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anchorCtr="0" compatLnSpc="1">
            <a:prstTxWarp prst="textNoShape">
              <a:avLst/>
            </a:prstTxWarp>
            <a:normAutofit/>
          </a:bodyPr>
          <a:lstStyle/>
          <a:p>
            <a:r>
              <a:rPr lang="fi-FI" noProof="0" dirty="0"/>
              <a:t>Tilakohtaisen toimenpiteen valinnaiset vaatimukset 1/3</a:t>
            </a:r>
            <a:endParaRPr lang="fi-FI" altLang="fi-FI" noProof="0" dirty="0"/>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098" y="1825625"/>
            <a:ext cx="5145338" cy="4351338"/>
          </a:xfrm>
        </p:spPr>
        <p:txBody>
          <a:bodyPr vert="horz" lIns="91440" tIns="45720" rIns="91440" bIns="45720" numCol="1" anchorCtr="0" compatLnSpc="1">
            <a:prstTxWarp prst="textNoShape">
              <a:avLst/>
            </a:prstTxWarp>
            <a:normAutofit/>
          </a:bodyPr>
          <a:lstStyle/>
          <a:p>
            <a:pPr marL="0" indent="0">
              <a:buNone/>
              <a:defRPr/>
            </a:pPr>
            <a:r>
              <a:rPr lang="fi-FI" sz="1800" noProof="0" dirty="0"/>
              <a:t>Valitse peltotukien haussa vuosittain kaksi (2) seuraavista seitsemästä (7) toimenpiteestä:</a:t>
            </a:r>
          </a:p>
          <a:p>
            <a:pPr marL="342900" indent="-342900">
              <a:buFont typeface="+mj-lt"/>
              <a:buAutoNum type="arabicPeriod"/>
              <a:defRPr/>
            </a:pPr>
            <a:r>
              <a:rPr lang="fi-FI" sz="1800" b="1" noProof="0" dirty="0"/>
              <a:t>Ilmasto-ympäristökoulutus</a:t>
            </a:r>
            <a:endParaRPr lang="fi-FI" sz="1800" noProof="0" dirty="0"/>
          </a:p>
          <a:p>
            <a:pPr lvl="1">
              <a:defRPr/>
            </a:pPr>
            <a:r>
              <a:rPr lang="fi-FI" sz="1800" noProof="0" dirty="0"/>
              <a:t>Verkkokoulutus, jonka tilan osallinen voi suorittaa</a:t>
            </a:r>
          </a:p>
          <a:p>
            <a:pPr lvl="2">
              <a:defRPr/>
            </a:pPr>
            <a:r>
              <a:rPr lang="fi-FI" sz="1600" noProof="0" dirty="0"/>
              <a:t>Kirjautuminen Vipu-palvelun</a:t>
            </a:r>
            <a:r>
              <a:rPr lang="fi-FI" sz="1600" dirty="0"/>
              <a:t> kautta.</a:t>
            </a:r>
            <a:endParaRPr lang="fi-FI" sz="1600" noProof="0" dirty="0"/>
          </a:p>
          <a:p>
            <a:pPr lvl="1">
              <a:defRPr/>
            </a:pPr>
            <a:r>
              <a:rPr lang="fi-FI" sz="1800" noProof="0" dirty="0"/>
              <a:t>Pitää sisällään viisi (5) eri koulutusosiota, joista voi suorittaa yhden sitoumusvuosittain. Samaa koulutusta ei voi suorittaa kahdesti.</a:t>
            </a:r>
          </a:p>
          <a:p>
            <a:pPr lvl="1">
              <a:defRPr/>
            </a:pPr>
            <a:r>
              <a:rPr lang="fi-FI" sz="1800" noProof="0" dirty="0"/>
              <a:t>Peltotukien haussa valitse ”ilmasto-ympäristökoulutus”. </a:t>
            </a:r>
          </a:p>
          <a:p>
            <a:pPr lvl="2">
              <a:defRPr/>
            </a:pPr>
            <a:r>
              <a:rPr lang="fi-FI" sz="1600" noProof="0" dirty="0"/>
              <a:t>Vuonna 2024 valitun toimenpiteen ehto täytetään suorittamalla koulutus 30.4.2025 mennessä.</a:t>
            </a:r>
          </a:p>
          <a:p>
            <a:pPr marL="457200" lvl="1" indent="0">
              <a:buNone/>
              <a:defRPr/>
            </a:pPr>
            <a:endParaRPr lang="fi-FI" sz="1200" noProof="0" dirty="0"/>
          </a:p>
        </p:txBody>
      </p:sp>
      <p:sp>
        <p:nvSpPr>
          <p:cNvPr id="4" name="Nuoli: Oikea 3">
            <a:extLst>
              <a:ext uri="{FF2B5EF4-FFF2-40B4-BE49-F238E27FC236}">
                <a16:creationId xmlns:a16="http://schemas.microsoft.com/office/drawing/2014/main" id="{F2860BEB-63D4-5465-9753-F9C4BE93F998}"/>
              </a:ext>
              <a:ext uri="{C183D7F6-B498-43B3-948B-1728B52AA6E4}">
                <adec:decorative xmlns:adec="http://schemas.microsoft.com/office/drawing/2017/decorative" val="1"/>
              </a:ext>
            </a:extLst>
          </p:cNvPr>
          <p:cNvSpPr/>
          <p:nvPr/>
        </p:nvSpPr>
        <p:spPr>
          <a:xfrm>
            <a:off x="4702629" y="2425959"/>
            <a:ext cx="694994" cy="2817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n paikkamerkki 2" descr="Kuvakaappaus ilmasto- ja ympäristökoulutuksen alustasta">
            <a:extLst>
              <a:ext uri="{FF2B5EF4-FFF2-40B4-BE49-F238E27FC236}">
                <a16:creationId xmlns:a16="http://schemas.microsoft.com/office/drawing/2014/main" id="{47B96DA8-62CC-AD1B-3026-E68F983BB9DB}"/>
              </a:ext>
            </a:extLst>
          </p:cNvPr>
          <p:cNvPicPr>
            <a:picLocks noGrp="1" noChangeAspect="1"/>
          </p:cNvPicPr>
          <p:nvPr>
            <p:ph type="pic" sz="quarter" idx="15"/>
          </p:nvPr>
        </p:nvPicPr>
        <p:blipFill>
          <a:blip r:embed="rId3"/>
          <a:srcRect t="7091" b="7091"/>
          <a:stretch/>
        </p:blip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638" y="365126"/>
            <a:ext cx="9756775" cy="92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fi-FI" sz="3200" noProof="0" dirty="0"/>
              <a:t>Tilakohtaisen toimenpiteen valinnaiset vaatimukset 2/3</a:t>
            </a:r>
            <a:endParaRPr lang="fi-FI" altLang="fi-FI" sz="3200" noProof="0" dirty="0">
              <a:latin typeface="Calibri" panose="020F0502020204030204" pitchFamily="34" charset="0"/>
              <a:ea typeface="Trebuchet MS" panose="020B0603020202020204" pitchFamily="34" charset="0"/>
              <a:cs typeface="Trebuchet MS" panose="020B0603020202020204" pitchFamily="34" charset="0"/>
            </a:endParaRPr>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638" y="1409700"/>
            <a:ext cx="10515600" cy="4881372"/>
          </a:xfrm>
        </p:spPr>
        <p:txBody>
          <a:bodyPr vert="horz" wrap="square" lIns="91440" tIns="45720" rIns="91440" bIns="45720" numCol="1" anchor="t" anchorCtr="0" compatLnSpc="1">
            <a:prstTxWarp prst="textNoShape">
              <a:avLst/>
            </a:prstTxWarp>
          </a:bodyPr>
          <a:lstStyle/>
          <a:p>
            <a:pPr marL="342900" indent="-342900">
              <a:buFont typeface="+mj-lt"/>
              <a:buAutoNum type="arabicPeriod" startAt="2"/>
              <a:defRPr/>
            </a:pPr>
            <a:r>
              <a:rPr lang="fi-FI" sz="2000" b="1" dirty="0"/>
              <a:t>Monivuotiset monimuotoisuuskaistat</a:t>
            </a:r>
          </a:p>
          <a:p>
            <a:pPr lvl="1">
              <a:defRPr/>
            </a:pPr>
            <a:r>
              <a:rPr lang="fi-FI" sz="1800" dirty="0"/>
              <a:t>Poikkeaa muista toimenpiteistä, koska lähtökohtaisesti tuenhakijan pitää ilmoittaa kaista joka vuosi sen jälkeen, kun on ilmoittanut ensimmäisen kerran.</a:t>
            </a:r>
          </a:p>
          <a:p>
            <a:pPr lvl="1">
              <a:defRPr/>
            </a:pPr>
            <a:r>
              <a:rPr lang="fi-FI" sz="1800" dirty="0"/>
              <a:t>Vipu ohjaa valintaa (peruslohkolla voi olla vain yksivuotisia kasveja).</a:t>
            </a:r>
          </a:p>
          <a:p>
            <a:pPr marL="342900" indent="-342900">
              <a:buFont typeface="+mj-lt"/>
              <a:buAutoNum type="arabicPeriod" startAt="3"/>
              <a:defRPr/>
            </a:pPr>
            <a:r>
              <a:rPr lang="fi-FI" sz="2000" b="1" noProof="0" dirty="0"/>
              <a:t>Maaperän seuranta</a:t>
            </a:r>
          </a:p>
          <a:p>
            <a:pPr lvl="1">
              <a:defRPr/>
            </a:pPr>
            <a:r>
              <a:rPr lang="fi-FI" sz="1800" noProof="0" dirty="0"/>
              <a:t>Näytteet/analyysin voi ottaa kerralla koko sitoumuskauden ajalle eli 10 lohkon näytteet riittävät 5 vuodeksi.</a:t>
            </a:r>
          </a:p>
          <a:p>
            <a:pPr marL="342900" indent="-342900">
              <a:buFont typeface="+mj-lt"/>
              <a:buAutoNum type="arabicPeriod" startAt="3"/>
              <a:defRPr/>
            </a:pPr>
            <a:r>
              <a:rPr lang="fi-FI" sz="2000" b="1" noProof="0" dirty="0"/>
              <a:t>Orgaaniset ravinteet</a:t>
            </a:r>
          </a:p>
          <a:p>
            <a:pPr marL="342900" indent="-342900">
              <a:buFont typeface="+mj-lt"/>
              <a:buAutoNum type="arabicPeriod" startAt="3"/>
              <a:defRPr/>
            </a:pPr>
            <a:r>
              <a:rPr lang="fi-FI" sz="2000" b="1" noProof="0" dirty="0"/>
              <a:t>Pölyttäjien ravintokasvit </a:t>
            </a:r>
          </a:p>
          <a:p>
            <a:pPr lvl="1">
              <a:defRPr/>
            </a:pPr>
            <a:r>
              <a:rPr lang="fi-FI" sz="1800" noProof="0" dirty="0"/>
              <a:t>Kahdella peruslohkolla </a:t>
            </a:r>
            <a:r>
              <a:rPr lang="fi-FI" sz="1800" b="1" dirty="0">
                <a:solidFill>
                  <a:srgbClr val="FF0000"/>
                </a:solidFill>
              </a:rPr>
              <a:t>(peruslohkon koko vähintään 0,50 ha)</a:t>
            </a:r>
            <a:endParaRPr lang="fi-FI" sz="1800" noProof="0" dirty="0"/>
          </a:p>
          <a:p>
            <a:pPr lvl="1">
              <a:defRPr/>
            </a:pPr>
            <a:r>
              <a:rPr lang="fi-FI" sz="1800" noProof="0" dirty="0"/>
              <a:t>Koko peruslohko pitää olla tietyillä kasveilla, jos peruslohko enintään 1 hehtaaria.</a:t>
            </a:r>
          </a:p>
          <a:p>
            <a:pPr lvl="2">
              <a:defRPr/>
            </a:pPr>
            <a:r>
              <a:rPr lang="fi-FI" sz="1800" noProof="0" dirty="0"/>
              <a:t>Kasvin ei kuitenkaan tarvitse olla sama koko peruslohkolla.</a:t>
            </a:r>
          </a:p>
          <a:p>
            <a:pPr lvl="1">
              <a:defRPr/>
            </a:pPr>
            <a:r>
              <a:rPr lang="fi-FI" sz="1800" noProof="0" dirty="0"/>
              <a:t>Jos peruslohko on yli 1 hehtaaria, riittää että yksi kasvulohko on vähintään 1 ha tietyllä kasvilla. </a:t>
            </a:r>
          </a:p>
          <a:p>
            <a:pPr lvl="2">
              <a:defRPr/>
            </a:pPr>
            <a:r>
              <a:rPr lang="fi-FI" sz="1800" noProof="0" dirty="0"/>
              <a:t>Esim. 20 ha peruslohko, jossa 1 ha kasvulohko rypsiä kelpaa.</a:t>
            </a:r>
            <a:endParaRPr lang="fi-FI" sz="1200" noProof="0" dirty="0"/>
          </a:p>
        </p:txBody>
      </p:sp>
    </p:spTree>
    <p:extLst>
      <p:ext uri="{BB962C8B-B14F-4D97-AF65-F5344CB8AC3E}">
        <p14:creationId xmlns:p14="http://schemas.microsoft.com/office/powerpoint/2010/main" val="34829961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638" y="365125"/>
            <a:ext cx="9756775" cy="94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fi-FI" sz="3200" noProof="0" dirty="0"/>
              <a:t>Tilakohtaisen toimenpiteen valinnaiset vaatimukset 3/3</a:t>
            </a:r>
            <a:endParaRPr lang="fi-FI" altLang="fi-FI" sz="3200" noProof="0" dirty="0">
              <a:latin typeface="Calibri" panose="020F0502020204030204" pitchFamily="34" charset="0"/>
              <a:ea typeface="Trebuchet MS" panose="020B0603020202020204" pitchFamily="34" charset="0"/>
              <a:cs typeface="Trebuchet MS" panose="020B0603020202020204" pitchFamily="34" charset="0"/>
            </a:endParaRPr>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638" y="1381125"/>
            <a:ext cx="10745498" cy="5111750"/>
          </a:xfrm>
        </p:spPr>
        <p:txBody>
          <a:bodyPr vert="horz" wrap="square" lIns="91440" tIns="45720" rIns="91440" bIns="45720" numCol="1" anchor="t" anchorCtr="0" compatLnSpc="1">
            <a:prstTxWarp prst="textNoShape">
              <a:avLst/>
            </a:prstTxWarp>
          </a:bodyPr>
          <a:lstStyle/>
          <a:p>
            <a:pPr marL="342900" indent="-342900">
              <a:buFont typeface="+mj-lt"/>
              <a:buAutoNum type="arabicPeriod" startAt="6"/>
              <a:defRPr/>
            </a:pPr>
            <a:r>
              <a:rPr lang="fi-FI" sz="1800" b="1" noProof="0" dirty="0"/>
              <a:t>Täsmäviljelymenetelmät:</a:t>
            </a:r>
          </a:p>
          <a:p>
            <a:pPr marL="800100" lvl="1" indent="-342900">
              <a:buFont typeface="+mj-lt"/>
              <a:buAutoNum type="arabicPeriod"/>
              <a:defRPr/>
            </a:pPr>
            <a:r>
              <a:rPr lang="fi-FI" sz="1800" noProof="0" dirty="0"/>
              <a:t>Tuotantopanosten paikkakohtaisen sijoittamisen ja levittämisen mahdollistava automatiikka, joka perustuu paikkakohtaiseen kuvantamiseen.</a:t>
            </a:r>
          </a:p>
          <a:p>
            <a:pPr marL="800100" lvl="1" indent="-342900">
              <a:buAutoNum type="arabicPeriod"/>
              <a:defRPr/>
            </a:pPr>
            <a:r>
              <a:rPr lang="fi-FI" sz="1800" noProof="0" dirty="0"/>
              <a:t>Kasvinsuojeluruiskun tai lannoitteenlevittimen paikkatietoon perustuvaa lohkoautomatiikka, jonka avulla voidaan estää kasvinsuojeluaineen tai lannoitteen päällekkäinen ruiskutus tai levitys kasvustoon.</a:t>
            </a:r>
          </a:p>
          <a:p>
            <a:pPr marL="800100" lvl="1" indent="-342900">
              <a:buAutoNum type="arabicPeriod"/>
              <a:defRPr/>
            </a:pPr>
            <a:r>
              <a:rPr lang="fi-FI" sz="1800" noProof="0" dirty="0"/>
              <a:t>Optiikkaa hyödyntävä hara rikkakasvien mekaanisessa torjunnassa.</a:t>
            </a:r>
          </a:p>
          <a:p>
            <a:pPr marL="800100" lvl="1" indent="-342900">
              <a:buAutoNum type="arabicPeriod"/>
              <a:defRPr/>
            </a:pPr>
            <a:r>
              <a:rPr lang="fi-FI" sz="1800" noProof="0" dirty="0"/>
              <a:t>Paikkatietoon perustuva leikkuupuimurin tai ajosilppurin satotasomittaus</a:t>
            </a:r>
            <a:r>
              <a:rPr lang="fi-FI" sz="1000" noProof="0" dirty="0"/>
              <a:t>. </a:t>
            </a:r>
          </a:p>
          <a:p>
            <a:pPr marL="800100" lvl="1" indent="-342900">
              <a:buAutoNum type="arabicPeriod"/>
              <a:defRPr/>
            </a:pPr>
            <a:r>
              <a:rPr lang="fi-FI" sz="1800" noProof="0" dirty="0"/>
              <a:t>Traktorin tai työkoneen ajoautomatiikka (urakoitsija ei käy tähän).</a:t>
            </a:r>
          </a:p>
          <a:p>
            <a:pPr marL="342900" indent="-342900">
              <a:buFont typeface="+mj-lt"/>
              <a:buAutoNum type="arabicPeriod" startAt="6"/>
              <a:defRPr/>
            </a:pPr>
            <a:r>
              <a:rPr lang="fi-FI" sz="1800" b="1" noProof="0" dirty="0"/>
              <a:t>Kasvintuhoojien ja kasvitautien seuranta- ja tunnistussovellukset</a:t>
            </a:r>
          </a:p>
          <a:p>
            <a:pPr lvl="1">
              <a:defRPr/>
            </a:pPr>
            <a:r>
              <a:rPr lang="fi-FI" sz="1800" noProof="0" dirty="0"/>
              <a:t>Kasvintuhoojien, kasvitautien tai rikkakasvien seuranta- ja tunnistussovellus.</a:t>
            </a:r>
          </a:p>
          <a:p>
            <a:pPr lvl="1">
              <a:defRPr/>
            </a:pPr>
            <a:r>
              <a:rPr lang="fi-FI" sz="1800" noProof="0" dirty="0"/>
              <a:t>Sovelluksen on oltava vuorovaikutteinen eli</a:t>
            </a:r>
          </a:p>
          <a:p>
            <a:pPr lvl="2">
              <a:defRPr/>
            </a:pPr>
            <a:r>
              <a:rPr lang="fi-FI" sz="1800" noProof="0" dirty="0"/>
              <a:t>sovelluksen käyttäjän on mahdollista antaa tietoja.</a:t>
            </a:r>
          </a:p>
          <a:p>
            <a:pPr lvl="2">
              <a:defRPr/>
            </a:pPr>
            <a:r>
              <a:rPr lang="fi-FI" sz="1800" noProof="0" dirty="0" err="1"/>
              <a:t>LukeKasKas</a:t>
            </a:r>
            <a:r>
              <a:rPr lang="fi-FI" sz="1800" noProof="0" dirty="0"/>
              <a:t> mainittu asetuksen 78/2023 muistiossa.</a:t>
            </a:r>
          </a:p>
          <a:p>
            <a:pPr lvl="2">
              <a:defRPr/>
            </a:pPr>
            <a:r>
              <a:rPr lang="fi-FI" sz="1800" noProof="0" dirty="0"/>
              <a:t>Kaikki sovellukset kelpaavat, joissa vuorovaikutteisuus on mahdollista.</a:t>
            </a:r>
          </a:p>
          <a:p>
            <a:pPr lvl="1">
              <a:defRPr/>
            </a:pPr>
            <a:r>
              <a:rPr lang="fi-FI" sz="1800" noProof="0" dirty="0"/>
              <a:t>Sovellus voi olla tarkoitettu yhden tai useamman tuotantokasvin kasvinsuojeluun.</a:t>
            </a:r>
          </a:p>
          <a:p>
            <a:pPr lvl="1">
              <a:defRPr/>
            </a:pPr>
            <a:r>
              <a:rPr lang="fi-FI" sz="1800" noProof="0" dirty="0"/>
              <a:t>Sovelluksen käyttö dokumentoidaan ottamalla kuvakaappauksia sovelluksen käytöstä.</a:t>
            </a:r>
          </a:p>
        </p:txBody>
      </p:sp>
      <p:pic>
        <p:nvPicPr>
          <p:cNvPr id="2" name="Kuva 1">
            <a:extLst>
              <a:ext uri="{FF2B5EF4-FFF2-40B4-BE49-F238E27FC236}">
                <a16:creationId xmlns:a16="http://schemas.microsoft.com/office/drawing/2014/main" id="{7B1A3E22-C934-7BB5-63A9-ED33DD4A7168}"/>
              </a:ext>
            </a:extLst>
          </p:cNvPr>
          <p:cNvPicPr>
            <a:picLocks noChangeAspect="1"/>
          </p:cNvPicPr>
          <p:nvPr/>
        </p:nvPicPr>
        <p:blipFill>
          <a:blip r:embed="rId3"/>
          <a:stretch>
            <a:fillRect/>
          </a:stretch>
        </p:blipFill>
        <p:spPr>
          <a:xfrm>
            <a:off x="8315959" y="2803491"/>
            <a:ext cx="1456062" cy="2912124"/>
          </a:xfrm>
          <a:prstGeom prst="rect">
            <a:avLst/>
          </a:prstGeom>
        </p:spPr>
      </p:pic>
      <p:pic>
        <p:nvPicPr>
          <p:cNvPr id="3" name="Kuva 2">
            <a:extLst>
              <a:ext uri="{FF2B5EF4-FFF2-40B4-BE49-F238E27FC236}">
                <a16:creationId xmlns:a16="http://schemas.microsoft.com/office/drawing/2014/main" id="{07EDFEE2-3BB4-74FD-4253-D06E258ADD3F}"/>
              </a:ext>
            </a:extLst>
          </p:cNvPr>
          <p:cNvPicPr>
            <a:picLocks noChangeAspect="1"/>
          </p:cNvPicPr>
          <p:nvPr/>
        </p:nvPicPr>
        <p:blipFill>
          <a:blip r:embed="rId4"/>
          <a:stretch>
            <a:fillRect/>
          </a:stretch>
        </p:blipFill>
        <p:spPr>
          <a:xfrm>
            <a:off x="9772021" y="2803491"/>
            <a:ext cx="1406900" cy="2819120"/>
          </a:xfrm>
          <a:prstGeom prst="rect">
            <a:avLst/>
          </a:prstGeom>
        </p:spPr>
      </p:pic>
    </p:spTree>
    <p:extLst>
      <p:ext uri="{BB962C8B-B14F-4D97-AF65-F5344CB8AC3E}">
        <p14:creationId xmlns:p14="http://schemas.microsoft.com/office/powerpoint/2010/main" val="15067060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27D315-72D6-5641-119C-89BB46658C98}"/>
              </a:ext>
            </a:extLst>
          </p:cNvPr>
          <p:cNvSpPr>
            <a:spLocks noGrp="1"/>
          </p:cNvSpPr>
          <p:nvPr>
            <p:ph type="title"/>
          </p:nvPr>
        </p:nvSpPr>
        <p:spPr/>
        <p:txBody>
          <a:bodyPr>
            <a:normAutofit/>
          </a:bodyPr>
          <a:lstStyle/>
          <a:p>
            <a:r>
              <a:rPr lang="fi-FI" sz="3200" dirty="0"/>
              <a:t>Toistuva laiminlyönti tilakohtaisessa valinnaisissa toimenpiteissä</a:t>
            </a:r>
          </a:p>
        </p:txBody>
      </p:sp>
      <p:sp>
        <p:nvSpPr>
          <p:cNvPr id="3" name="Sisällön paikkamerkki 2">
            <a:extLst>
              <a:ext uri="{FF2B5EF4-FFF2-40B4-BE49-F238E27FC236}">
                <a16:creationId xmlns:a16="http://schemas.microsoft.com/office/drawing/2014/main" id="{52C0F506-DE06-6976-0498-824C381ACB1C}"/>
              </a:ext>
            </a:extLst>
          </p:cNvPr>
          <p:cNvSpPr>
            <a:spLocks noGrp="1"/>
          </p:cNvSpPr>
          <p:nvPr>
            <p:ph idx="1"/>
          </p:nvPr>
        </p:nvSpPr>
        <p:spPr/>
        <p:txBody>
          <a:bodyPr/>
          <a:lstStyle/>
          <a:p>
            <a:r>
              <a:rPr lang="fi-FI" sz="2000" dirty="0"/>
              <a:t>Tilakohtaisen toimenpiteen ehtojen noudattamisessa todetaan toistuva laiminlyönti jos laiminlyönti todetaan kolmen vuoden aikana missä tahansa tilakohtaisessa valinnaisessa toimenpiteessä</a:t>
            </a:r>
          </a:p>
          <a:p>
            <a:pPr lvl="1"/>
            <a:r>
              <a:rPr lang="fi-FI" sz="1800" dirty="0"/>
              <a:t>seurataan kolmen vuoden jaksoissa</a:t>
            </a:r>
          </a:p>
          <a:p>
            <a:pPr lvl="1"/>
            <a:r>
              <a:rPr lang="fi-FI" sz="1800" dirty="0"/>
              <a:t>tilakohtaisen toimenpiteen seuraamusta korotetaan sen vuoden osalta, jolloin toistuvuus todetaan</a:t>
            </a:r>
          </a:p>
          <a:p>
            <a:pPr lvl="1"/>
            <a:r>
              <a:rPr lang="fi-FI" sz="1800" dirty="0"/>
              <a:t>seuraamus voi korottua useamman kerran</a:t>
            </a:r>
          </a:p>
          <a:p>
            <a:pPr lvl="1"/>
            <a:r>
              <a:rPr lang="fi-FI" sz="1800" dirty="0"/>
              <a:t>käytännössä korotus on seuraamuksen kaksinkertaistuminen</a:t>
            </a:r>
          </a:p>
        </p:txBody>
      </p:sp>
    </p:spTree>
    <p:extLst>
      <p:ext uri="{BB962C8B-B14F-4D97-AF65-F5344CB8AC3E}">
        <p14:creationId xmlns:p14="http://schemas.microsoft.com/office/powerpoint/2010/main" val="30536078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FF93BD-591A-EEFC-EC3F-F2478946536A}"/>
              </a:ext>
            </a:extLst>
          </p:cNvPr>
          <p:cNvSpPr>
            <a:spLocks noGrp="1"/>
          </p:cNvSpPr>
          <p:nvPr>
            <p:ph type="ctrTitle"/>
          </p:nvPr>
        </p:nvSpPr>
        <p:spPr>
          <a:xfrm>
            <a:off x="1507317" y="2937671"/>
            <a:ext cx="9144000" cy="1177129"/>
          </a:xfrm>
        </p:spPr>
        <p:txBody>
          <a:bodyPr>
            <a:normAutofit/>
          </a:bodyPr>
          <a:lstStyle/>
          <a:p>
            <a:r>
              <a:rPr lang="fi-FI" dirty="0"/>
              <a:t>Lohkokohtaiset toimenpiteet</a:t>
            </a:r>
          </a:p>
        </p:txBody>
      </p:sp>
    </p:spTree>
    <p:extLst>
      <p:ext uri="{BB962C8B-B14F-4D97-AF65-F5344CB8AC3E}">
        <p14:creationId xmlns:p14="http://schemas.microsoft.com/office/powerpoint/2010/main" val="27198645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noProof="0" dirty="0"/>
              <a:t>Lohkokohtaiset toimenpiteet</a:t>
            </a:r>
            <a:endParaRPr lang="fi-FI" altLang="fi-FI" noProof="0" dirty="0">
              <a:latin typeface="Calibri" panose="020F0502020204030204" pitchFamily="34" charset="0"/>
              <a:ea typeface="Trebuchet MS" panose="020B0603020202020204" pitchFamily="34" charset="0"/>
              <a:cs typeface="Trebuchet MS" panose="020B0603020202020204" pitchFamily="34" charset="0"/>
            </a:endParaRPr>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638" y="1825625"/>
            <a:ext cx="10515600" cy="4667250"/>
          </a:xfrm>
        </p:spPr>
        <p:txBody>
          <a:bodyPr vert="horz" wrap="square" lIns="91440" tIns="45720" rIns="91440" bIns="45720" numCol="1" anchor="t" anchorCtr="0" compatLnSpc="1">
            <a:prstTxWarp prst="textNoShape">
              <a:avLst/>
            </a:prstTxWarp>
          </a:bodyPr>
          <a:lstStyle/>
          <a:p>
            <a:pPr marL="457200" indent="-457200">
              <a:buAutoNum type="arabicParenR"/>
              <a:defRPr/>
            </a:pPr>
            <a:r>
              <a:rPr lang="fi-FI" sz="2400" noProof="0" dirty="0">
                <a:latin typeface="+mn-lt"/>
              </a:rPr>
              <a:t>Maanparannus- ja saneerauskasvit (190 €/ha)</a:t>
            </a:r>
          </a:p>
          <a:p>
            <a:pPr marL="457200" indent="-457200">
              <a:buAutoNum type="arabicParenR"/>
              <a:defRPr/>
            </a:pPr>
            <a:r>
              <a:rPr lang="fi-FI" sz="2400" noProof="0" dirty="0">
                <a:latin typeface="+mn-lt"/>
              </a:rPr>
              <a:t>Kerääjäkasvit (97 €/ha)</a:t>
            </a:r>
          </a:p>
          <a:p>
            <a:pPr marL="457200" indent="-457200">
              <a:buAutoNum type="arabicParenR"/>
              <a:defRPr/>
            </a:pPr>
            <a:r>
              <a:rPr lang="fi-FI" sz="2400" noProof="0" dirty="0">
                <a:latin typeface="+mn-lt"/>
              </a:rPr>
              <a:t>Suojavyöhykkeet  →koko sitoumuskauden ajan (350 €/ha)</a:t>
            </a:r>
          </a:p>
          <a:p>
            <a:pPr marL="457200" indent="-457200">
              <a:buAutoNum type="arabicParenR"/>
              <a:defRPr/>
            </a:pPr>
            <a:r>
              <a:rPr lang="fi-FI" sz="2400" dirty="0">
                <a:latin typeface="+mn-lt"/>
              </a:rPr>
              <a:t>Kiertotalouden edistäminen (37€/ha)</a:t>
            </a:r>
          </a:p>
          <a:p>
            <a:pPr marL="457200" indent="-457200">
              <a:buAutoNum type="arabicParenR"/>
              <a:defRPr/>
            </a:pPr>
            <a:r>
              <a:rPr lang="fi-FI" sz="2400" noProof="0" dirty="0">
                <a:latin typeface="+mn-lt"/>
              </a:rPr>
              <a:t>Turvepeltojen nurmet →koko sitoumuskauden ajan (100 €/ha)</a:t>
            </a:r>
          </a:p>
          <a:p>
            <a:pPr marL="457200" indent="-457200">
              <a:buAutoNum type="arabicParenR"/>
              <a:defRPr/>
            </a:pPr>
            <a:r>
              <a:rPr lang="fi-FI" sz="2400" noProof="0" dirty="0">
                <a:latin typeface="+mn-lt"/>
              </a:rPr>
              <a:t>Valumavesien hallinta →koko sitoumuskauden ajan</a:t>
            </a:r>
          </a:p>
          <a:p>
            <a:pPr marL="0" indent="0">
              <a:buNone/>
              <a:defRPr/>
            </a:pPr>
            <a:r>
              <a:rPr lang="fi-FI" sz="2400" noProof="0" dirty="0">
                <a:latin typeface="+mn-lt"/>
              </a:rPr>
              <a:t>	a) säätösalaojitus (77€/ha)</a:t>
            </a:r>
          </a:p>
          <a:p>
            <a:pPr marL="0" indent="0">
              <a:buNone/>
              <a:defRPr/>
            </a:pPr>
            <a:r>
              <a:rPr lang="fi-FI" sz="2400" noProof="0" dirty="0">
                <a:latin typeface="+mn-lt"/>
              </a:rPr>
              <a:t>	b) </a:t>
            </a:r>
            <a:r>
              <a:rPr lang="fi-FI" sz="2400" noProof="0" dirty="0" err="1">
                <a:latin typeface="+mn-lt"/>
              </a:rPr>
              <a:t>altakastelu</a:t>
            </a:r>
            <a:r>
              <a:rPr lang="fi-FI" sz="2400" noProof="0" dirty="0">
                <a:latin typeface="+mn-lt"/>
              </a:rPr>
              <a:t> tai kuivatusvesien kierrätys (214 €/ha)</a:t>
            </a:r>
          </a:p>
          <a:p>
            <a:pPr marL="457200" indent="-457200">
              <a:buAutoNum type="arabicParenR" startAt="7"/>
              <a:defRPr/>
            </a:pPr>
            <a:r>
              <a:rPr lang="fi-FI" sz="2400" noProof="0" dirty="0">
                <a:latin typeface="+mn-lt"/>
              </a:rPr>
              <a:t>Lintupellot (600 €/ha)</a:t>
            </a:r>
          </a:p>
        </p:txBody>
      </p:sp>
    </p:spTree>
    <p:extLst>
      <p:ext uri="{BB962C8B-B14F-4D97-AF65-F5344CB8AC3E}">
        <p14:creationId xmlns:p14="http://schemas.microsoft.com/office/powerpoint/2010/main" val="39371105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27971-75D1-60CC-F9CF-CE2D2C4F6AD4}"/>
            </a:ext>
          </a:extLst>
        </p:cNvPr>
        <p:cNvGrpSpPr/>
        <p:nvPr/>
      </p:nvGrpSpPr>
      <p:grpSpPr>
        <a:xfrm>
          <a:off x="0" y="0"/>
          <a:ext cx="0" cy="0"/>
          <a:chOff x="0" y="0"/>
          <a:chExt cx="0" cy="0"/>
        </a:xfrm>
      </p:grpSpPr>
      <p:sp>
        <p:nvSpPr>
          <p:cNvPr id="53250" name="Otsikko 2">
            <a:extLst>
              <a:ext uri="{FF2B5EF4-FFF2-40B4-BE49-F238E27FC236}">
                <a16:creationId xmlns:a16="http://schemas.microsoft.com/office/drawing/2014/main" id="{E099BDDC-FAED-7D0C-8364-5DCED9A32E9D}"/>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noProof="0" dirty="0"/>
              <a:t>Maanparannus- ja saneerauskasvit 1/2</a:t>
            </a:r>
            <a:endParaRPr lang="fi-FI" altLang="fi-FI" noProof="0" dirty="0">
              <a:latin typeface="Calibri" panose="020F0502020204030204" pitchFamily="34" charset="0"/>
              <a:ea typeface="Trebuchet MS" panose="020B0603020202020204" pitchFamily="34" charset="0"/>
              <a:cs typeface="Trebuchet MS" panose="020B0603020202020204" pitchFamily="34" charset="0"/>
            </a:endParaRPr>
          </a:p>
        </p:txBody>
      </p:sp>
      <p:sp>
        <p:nvSpPr>
          <p:cNvPr id="29699" name="Sisällön paikkamerkki 3">
            <a:extLst>
              <a:ext uri="{FF2B5EF4-FFF2-40B4-BE49-F238E27FC236}">
                <a16:creationId xmlns:a16="http://schemas.microsoft.com/office/drawing/2014/main" id="{2EF39611-8C06-A4CD-DF99-65C46CC81639}"/>
              </a:ext>
            </a:extLst>
          </p:cNvPr>
          <p:cNvSpPr>
            <a:spLocks noGrp="1" noChangeArrowheads="1"/>
          </p:cNvSpPr>
          <p:nvPr>
            <p:ph idx="1"/>
          </p:nvPr>
        </p:nvSpPr>
        <p:spPr bwMode="auto">
          <a:xfrm>
            <a:off x="528638" y="1825625"/>
            <a:ext cx="10515600" cy="4667250"/>
          </a:xfrm>
        </p:spPr>
        <p:txBody>
          <a:bodyPr vert="horz" wrap="square" lIns="91440" tIns="45720" rIns="91440" bIns="45720" numCol="1" anchor="t" anchorCtr="0" compatLnSpc="1">
            <a:prstTxWarp prst="textNoShape">
              <a:avLst/>
            </a:prstTxWarp>
          </a:bodyPr>
          <a:lstStyle/>
          <a:p>
            <a:pPr>
              <a:defRPr/>
            </a:pPr>
            <a:r>
              <a:rPr lang="fi-FI" sz="1800" b="1" noProof="0" dirty="0">
                <a:latin typeface="+mn-lt"/>
              </a:rPr>
              <a:t>Yksivuotisen tuotantokasvin jälkeen voi ilmoittaa alalle maanparannus- ja saneerauskasvin.</a:t>
            </a:r>
          </a:p>
          <a:p>
            <a:pPr>
              <a:lnSpc>
                <a:spcPct val="100000"/>
              </a:lnSpc>
              <a:spcAft>
                <a:spcPts val="600"/>
              </a:spcAft>
              <a:defRPr/>
            </a:pPr>
            <a:r>
              <a:rPr lang="fi-FI" sz="1800" noProof="0" dirty="0">
                <a:latin typeface="+mn-lt"/>
              </a:rPr>
              <a:t>Maanparannus- ja saneerauskasveista muodostetaan karttataso Vipuun vuonna 2024 ilmoitettujen kasvien pohjalta.</a:t>
            </a:r>
          </a:p>
          <a:p>
            <a:pPr>
              <a:lnSpc>
                <a:spcPct val="100000"/>
              </a:lnSpc>
              <a:spcAft>
                <a:spcPts val="600"/>
              </a:spcAft>
              <a:defRPr/>
            </a:pPr>
            <a:r>
              <a:rPr lang="fi-FI" sz="1800" dirty="0">
                <a:latin typeface="+mn-lt"/>
              </a:rPr>
              <a:t>Kylvö 30.6. mennessä,  saa lannoittaa ja käyttää kasvinsuojeluaineita.</a:t>
            </a:r>
          </a:p>
          <a:p>
            <a:pPr>
              <a:lnSpc>
                <a:spcPct val="100000"/>
              </a:lnSpc>
              <a:spcAft>
                <a:spcPts val="600"/>
              </a:spcAft>
              <a:defRPr/>
            </a:pPr>
            <a:r>
              <a:rPr lang="fi-FI" sz="1800" dirty="0">
                <a:latin typeface="+mn-lt"/>
              </a:rPr>
              <a:t>Kasvuston saa niittää, murskata  tai kyttää hyödyksi. </a:t>
            </a:r>
          </a:p>
          <a:p>
            <a:pPr>
              <a:lnSpc>
                <a:spcPct val="100000"/>
              </a:lnSpc>
              <a:spcAft>
                <a:spcPts val="600"/>
              </a:spcAft>
              <a:defRPr/>
            </a:pPr>
            <a:r>
              <a:rPr lang="fi-FI" sz="1800" dirty="0">
                <a:latin typeface="+mn-lt"/>
              </a:rPr>
              <a:t>Saat päättää kemiallisesti ja muokata kasvuston maahan kahden kuukauden kuluttua kylvöstä.</a:t>
            </a:r>
          </a:p>
          <a:p>
            <a:pPr>
              <a:lnSpc>
                <a:spcPct val="100000"/>
              </a:lnSpc>
              <a:spcAft>
                <a:spcPts val="600"/>
              </a:spcAft>
              <a:defRPr/>
            </a:pPr>
            <a:r>
              <a:rPr lang="fi-FI" sz="1800" dirty="0">
                <a:latin typeface="+mn-lt"/>
              </a:rPr>
              <a:t>Voit perustaa seuraavan vuoden kasvuston.</a:t>
            </a:r>
          </a:p>
          <a:p>
            <a:pPr>
              <a:lnSpc>
                <a:spcPct val="100000"/>
              </a:lnSpc>
              <a:spcAft>
                <a:spcPts val="600"/>
              </a:spcAft>
              <a:defRPr/>
            </a:pPr>
            <a:r>
              <a:rPr lang="fi-FI" sz="1800" b="1" noProof="0" dirty="0">
                <a:latin typeface="+mn-lt"/>
              </a:rPr>
              <a:t>Enintään 20 % korvauskelpoisesta alasta</a:t>
            </a:r>
          </a:p>
          <a:p>
            <a:pPr>
              <a:lnSpc>
                <a:spcPct val="100000"/>
              </a:lnSpc>
              <a:spcAft>
                <a:spcPts val="600"/>
              </a:spcAft>
              <a:defRPr/>
            </a:pPr>
            <a:r>
              <a:rPr lang="fi-FI" sz="1800" noProof="0" dirty="0">
                <a:latin typeface="+mn-lt"/>
              </a:rPr>
              <a:t>Korvaus 190€/ha + tilakohtainen korvaus 45 €/ha, kuminalla 113 €/ha </a:t>
            </a:r>
          </a:p>
          <a:p>
            <a:pPr lvl="1">
              <a:lnSpc>
                <a:spcPct val="100000"/>
              </a:lnSpc>
              <a:spcAft>
                <a:spcPts val="600"/>
              </a:spcAft>
              <a:defRPr/>
            </a:pPr>
            <a:r>
              <a:rPr lang="fi-FI" altLang="fi-FI" sz="1400" noProof="0" dirty="0">
                <a:latin typeface="+mn-lt"/>
                <a:ea typeface="Georgia" panose="02040502050405020303" pitchFamily="18" charset="0"/>
                <a:cs typeface="Georgia" panose="02040502050405020303" pitchFamily="18" charset="0"/>
              </a:rPr>
              <a:t>Kelpaa vain kuminan ensimmäisen vuoden kasvusto </a:t>
            </a:r>
          </a:p>
          <a:p>
            <a:pPr lvl="1">
              <a:lnSpc>
                <a:spcPct val="100000"/>
              </a:lnSpc>
              <a:spcAft>
                <a:spcPts val="600"/>
              </a:spcAft>
              <a:defRPr/>
            </a:pPr>
            <a:r>
              <a:rPr lang="fi-FI" altLang="fi-FI" sz="1400" dirty="0">
                <a:latin typeface="+mn-lt"/>
                <a:ea typeface="Georgia" panose="02040502050405020303" pitchFamily="18" charset="0"/>
                <a:cs typeface="Georgia" panose="02040502050405020303" pitchFamily="18" charset="0"/>
              </a:rPr>
              <a:t>Satovuoden kuminaa ei voi ilmoittaa vaikka se ilmoitettaisiin ensimmäisen kerran </a:t>
            </a:r>
            <a:endParaRPr lang="fi-FI" altLang="fi-FI" sz="1400" noProof="0" dirty="0">
              <a:latin typeface="+mn-lt"/>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4296096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A46F3-B02B-ED49-9BAD-6F06982A8B03}"/>
            </a:ext>
          </a:extLst>
        </p:cNvPr>
        <p:cNvGrpSpPr/>
        <p:nvPr/>
      </p:nvGrpSpPr>
      <p:grpSpPr>
        <a:xfrm>
          <a:off x="0" y="0"/>
          <a:ext cx="0" cy="0"/>
          <a:chOff x="0" y="0"/>
          <a:chExt cx="0" cy="0"/>
        </a:xfrm>
      </p:grpSpPr>
      <p:sp>
        <p:nvSpPr>
          <p:cNvPr id="53250" name="Otsikko 2">
            <a:extLst>
              <a:ext uri="{FF2B5EF4-FFF2-40B4-BE49-F238E27FC236}">
                <a16:creationId xmlns:a16="http://schemas.microsoft.com/office/drawing/2014/main" id="{44C298F8-6ED1-16E4-1F05-81116E9D142D}"/>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noProof="0" dirty="0"/>
              <a:t>Maanparannus- ja saneerauskasvit 2/2</a:t>
            </a:r>
            <a:endParaRPr lang="fi-FI" altLang="fi-FI" noProof="0" dirty="0">
              <a:latin typeface="Calibri" panose="020F0502020204030204" pitchFamily="34" charset="0"/>
              <a:ea typeface="Trebuchet MS" panose="020B0603020202020204" pitchFamily="34" charset="0"/>
              <a:cs typeface="Trebuchet MS" panose="020B0603020202020204" pitchFamily="34" charset="0"/>
            </a:endParaRPr>
          </a:p>
        </p:txBody>
      </p:sp>
      <p:sp>
        <p:nvSpPr>
          <p:cNvPr id="29699" name="Sisällön paikkamerkki 3">
            <a:extLst>
              <a:ext uri="{FF2B5EF4-FFF2-40B4-BE49-F238E27FC236}">
                <a16:creationId xmlns:a16="http://schemas.microsoft.com/office/drawing/2014/main" id="{25D69F01-4F5A-320E-C9B5-DB20BB538C4A}"/>
              </a:ext>
            </a:extLst>
          </p:cNvPr>
          <p:cNvSpPr>
            <a:spLocks noGrp="1" noChangeArrowheads="1"/>
          </p:cNvSpPr>
          <p:nvPr>
            <p:ph idx="1"/>
          </p:nvPr>
        </p:nvSpPr>
        <p:spPr bwMode="auto">
          <a:xfrm>
            <a:off x="528638" y="1825625"/>
            <a:ext cx="10515600" cy="4667250"/>
          </a:xfrm>
        </p:spPr>
        <p:txBody>
          <a:bodyPr vert="horz" wrap="square" lIns="91440" tIns="45720" rIns="91440" bIns="45720" numCol="1" anchor="t" anchorCtr="0" compatLnSpc="1">
            <a:prstTxWarp prst="textNoShape">
              <a:avLst/>
            </a:prstTxWarp>
          </a:bodyPr>
          <a:lstStyle/>
          <a:p>
            <a:pPr>
              <a:defRPr/>
            </a:pPr>
            <a:r>
              <a:rPr lang="fi-FI" sz="1800" noProof="0" dirty="0">
                <a:latin typeface="+mn-lt"/>
              </a:rPr>
              <a:t>aitohunajakukka</a:t>
            </a:r>
          </a:p>
          <a:p>
            <a:pPr>
              <a:defRPr/>
            </a:pPr>
            <a:r>
              <a:rPr lang="fi-FI" sz="1800" noProof="0" dirty="0">
                <a:latin typeface="+mn-lt"/>
              </a:rPr>
              <a:t>auringonkukka</a:t>
            </a:r>
          </a:p>
          <a:p>
            <a:pPr>
              <a:defRPr/>
            </a:pPr>
            <a:r>
              <a:rPr lang="fi-FI" sz="1800" noProof="0" dirty="0">
                <a:latin typeface="+mn-lt"/>
              </a:rPr>
              <a:t>kumina (ensimmäisen vuoden kasvusto)</a:t>
            </a:r>
          </a:p>
          <a:p>
            <a:pPr>
              <a:defRPr/>
            </a:pPr>
            <a:r>
              <a:rPr lang="fi-FI" sz="1800" noProof="0" dirty="0">
                <a:latin typeface="+mn-lt"/>
              </a:rPr>
              <a:t>mailaset</a:t>
            </a:r>
          </a:p>
          <a:p>
            <a:pPr>
              <a:defRPr/>
            </a:pPr>
            <a:r>
              <a:rPr lang="fi-FI" sz="1800" noProof="0" dirty="0">
                <a:latin typeface="+mn-lt"/>
              </a:rPr>
              <a:t>mesikät</a:t>
            </a:r>
          </a:p>
          <a:p>
            <a:pPr>
              <a:defRPr/>
            </a:pPr>
            <a:r>
              <a:rPr lang="fi-FI" sz="1800" noProof="0" dirty="0">
                <a:latin typeface="+mn-lt"/>
              </a:rPr>
              <a:t>rehuvirna</a:t>
            </a:r>
          </a:p>
          <a:p>
            <a:pPr>
              <a:defRPr/>
            </a:pPr>
            <a:r>
              <a:rPr lang="fi-FI" sz="1800" noProof="0" dirty="0">
                <a:latin typeface="+mn-lt"/>
              </a:rPr>
              <a:t>ruisvirna</a:t>
            </a:r>
          </a:p>
          <a:p>
            <a:pPr>
              <a:defRPr/>
            </a:pPr>
            <a:r>
              <a:rPr lang="fi-FI" sz="1800" noProof="0" dirty="0">
                <a:latin typeface="+mn-lt"/>
              </a:rPr>
              <a:t>samettikukka</a:t>
            </a:r>
          </a:p>
          <a:p>
            <a:pPr>
              <a:defRPr/>
            </a:pPr>
            <a:r>
              <a:rPr lang="fi-FI" sz="1800" noProof="0" dirty="0">
                <a:latin typeface="+mn-lt"/>
              </a:rPr>
              <a:t>sikuri</a:t>
            </a:r>
          </a:p>
          <a:p>
            <a:pPr>
              <a:defRPr/>
            </a:pPr>
            <a:r>
              <a:rPr lang="fi-FI" sz="1800" noProof="0" dirty="0">
                <a:latin typeface="+mn-lt"/>
              </a:rPr>
              <a:t>sinappi (vain valkosinappi eli keltasinappi)</a:t>
            </a:r>
          </a:p>
          <a:p>
            <a:pPr>
              <a:defRPr/>
            </a:pPr>
            <a:r>
              <a:rPr lang="fi-FI" sz="1800" noProof="0" dirty="0">
                <a:latin typeface="+mn-lt"/>
              </a:rPr>
              <a:t>öljy- ja muokkausretikka (voi olla myös muokkausretiisi)</a:t>
            </a:r>
          </a:p>
          <a:p>
            <a:pPr>
              <a:defRPr/>
            </a:pPr>
            <a:r>
              <a:rPr lang="fi-FI" sz="1800" noProof="0" dirty="0">
                <a:latin typeface="+mn-lt"/>
              </a:rPr>
              <a:t>edellä mainittujen kasvien seokset</a:t>
            </a:r>
            <a:endParaRPr lang="fi-FI" altLang="fi-FI" sz="1600" noProof="0" dirty="0">
              <a:latin typeface="+mn-lt"/>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7661495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638" y="365126"/>
            <a:ext cx="9756775" cy="872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Kerääjäkasvit 1/2</a:t>
            </a:r>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638" y="1350499"/>
            <a:ext cx="10515600" cy="5142376"/>
          </a:xfrm>
        </p:spPr>
        <p:txBody>
          <a:bodyPr vert="horz" wrap="square" lIns="91440" tIns="45720" rIns="91440" bIns="45720" numCol="1" anchor="t" anchorCtr="0" compatLnSpc="1">
            <a:prstTxWarp prst="textNoShape">
              <a:avLst/>
            </a:prstTxWarp>
          </a:bodyPr>
          <a:lstStyle/>
          <a:p>
            <a:pPr>
              <a:defRPr/>
            </a:pPr>
            <a:r>
              <a:rPr lang="fi-FI" altLang="fi-FI" sz="2400" b="1" dirty="0">
                <a:latin typeface="Calibri" panose="020F0502020204030204" pitchFamily="34" charset="0"/>
                <a:ea typeface="Georgia" panose="02040502050405020303" pitchFamily="18" charset="0"/>
                <a:cs typeface="Georgia" panose="02040502050405020303" pitchFamily="18" charset="0"/>
              </a:rPr>
              <a:t>Enintään 30 % korvauskelpoisesta alasta</a:t>
            </a:r>
            <a:r>
              <a:rPr lang="fi-FI" altLang="fi-FI" sz="2400" dirty="0">
                <a:latin typeface="Calibri" panose="020F0502020204030204" pitchFamily="34" charset="0"/>
                <a:ea typeface="Georgia" panose="02040502050405020303" pitchFamily="18" charset="0"/>
                <a:cs typeface="Georgia" panose="02040502050405020303" pitchFamily="18" charset="0"/>
              </a:rPr>
              <a:t>, tuki 97 €/ha </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Varsinaisen viljelykasvin on oltava yksivuotisena viljeltävä peltoviljelykasvi tai puutarhakasvi, ei kuitenkaan nurmikasvi.</a:t>
            </a:r>
          </a:p>
          <a:p>
            <a:pPr>
              <a:defRPr/>
            </a:pPr>
            <a:r>
              <a:rPr lang="fi-FI" altLang="fi-FI" sz="2400" noProof="0" dirty="0">
                <a:latin typeface="+mn-lt"/>
                <a:ea typeface="Georgia" panose="02040502050405020303" pitchFamily="18" charset="0"/>
                <a:cs typeface="Georgia" panose="02040502050405020303" pitchFamily="18" charset="0"/>
              </a:rPr>
              <a:t>Kylvö samanaikaisesti viljelykasvin kanssa, orasvaiheessa, korjuun jälkeen tai ennen korjuuta, viimeistään 15.8. </a:t>
            </a:r>
          </a:p>
          <a:p>
            <a:pPr>
              <a:defRPr/>
            </a:pPr>
            <a:r>
              <a:rPr lang="fi-FI" altLang="fi-FI" sz="2400" noProof="0" dirty="0">
                <a:latin typeface="+mn-lt"/>
                <a:ea typeface="Georgia" panose="02040502050405020303" pitchFamily="18" charset="0"/>
                <a:cs typeface="Georgia" panose="02040502050405020303" pitchFamily="18" charset="0"/>
              </a:rPr>
              <a:t>Pitää muodostaa tasaisen, peittävä kasvuston.</a:t>
            </a:r>
          </a:p>
          <a:p>
            <a:pPr>
              <a:defRPr/>
            </a:pPr>
            <a:r>
              <a:rPr lang="fi-FI" altLang="fi-FI" sz="2400" noProof="0" dirty="0">
                <a:latin typeface="+mn-lt"/>
                <a:ea typeface="Georgia" panose="02040502050405020303" pitchFamily="18" charset="0"/>
                <a:cs typeface="Georgia" panose="02040502050405020303" pitchFamily="18" charset="0"/>
              </a:rPr>
              <a:t>Ei saa olla pelkästään typensitojakasveja. </a:t>
            </a:r>
          </a:p>
          <a:p>
            <a:pPr>
              <a:defRPr/>
            </a:pPr>
            <a:r>
              <a:rPr lang="fi-FI" altLang="fi-FI" sz="2400" noProof="0" dirty="0">
                <a:latin typeface="+mn-lt"/>
                <a:ea typeface="Georgia" panose="02040502050405020303" pitchFamily="18" charset="0"/>
                <a:cs typeface="Georgia" panose="02040502050405020303" pitchFamily="18" charset="0"/>
              </a:rPr>
              <a:t>Voi päättää ennen 15.9., jos alalle kylvetään syyskylvöinen kasvi.</a:t>
            </a:r>
          </a:p>
          <a:p>
            <a:pPr>
              <a:defRPr/>
            </a:pPr>
            <a:r>
              <a:rPr lang="fi-FI" altLang="fi-FI" sz="2400" noProof="0" dirty="0">
                <a:latin typeface="+mn-lt"/>
                <a:ea typeface="Georgia" panose="02040502050405020303" pitchFamily="18" charset="0"/>
                <a:cs typeface="Georgia" panose="02040502050405020303" pitchFamily="18" charset="0"/>
              </a:rPr>
              <a:t>Voit muokata kasvuston aikaisintaan 1.10.</a:t>
            </a:r>
          </a:p>
          <a:p>
            <a:pPr>
              <a:defRPr/>
            </a:pPr>
            <a:r>
              <a:rPr lang="fi-FI" altLang="fi-FI" sz="2400" noProof="0" dirty="0">
                <a:latin typeface="+mn-lt"/>
                <a:ea typeface="Georgia" panose="02040502050405020303" pitchFamily="18" charset="0"/>
                <a:cs typeface="Georgia" panose="02040502050405020303" pitchFamily="18" charset="0"/>
              </a:rPr>
              <a:t>Kerääjäkasvin kasvuajan pitää olla vähintään kuusi viikkoa.</a:t>
            </a:r>
          </a:p>
          <a:p>
            <a:pPr>
              <a:defRPr/>
            </a:pPr>
            <a:r>
              <a:rPr lang="fi-FI" altLang="fi-FI" sz="2400" noProof="0" dirty="0">
                <a:latin typeface="+mn-lt"/>
                <a:ea typeface="Georgia" panose="02040502050405020303" pitchFamily="18" charset="0"/>
                <a:cs typeface="Georgia" panose="02040502050405020303" pitchFamily="18" charset="0"/>
              </a:rPr>
              <a:t>Voit perustaa kerääjäkasvilla seuraavan vuoden kasvuston.</a:t>
            </a:r>
            <a:endParaRPr lang="fi-FI" altLang="fi-FI" sz="2400" noProof="0" dirty="0">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32257753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13A3F-F63B-5BAB-969C-6DCFAF19C8CF}"/>
              </a:ext>
            </a:extLst>
          </p:cNvPr>
          <p:cNvSpPr>
            <a:spLocks noGrp="1"/>
          </p:cNvSpPr>
          <p:nvPr>
            <p:ph type="title"/>
          </p:nvPr>
        </p:nvSpPr>
        <p:spPr/>
        <p:txBody>
          <a:bodyPr/>
          <a:lstStyle/>
          <a:p>
            <a:r>
              <a:rPr lang="fi-FI" dirty="0"/>
              <a:t>Esityksen sisältö</a:t>
            </a:r>
          </a:p>
        </p:txBody>
      </p:sp>
      <p:sp>
        <p:nvSpPr>
          <p:cNvPr id="3" name="Sisällön paikkamerkki 2">
            <a:extLst>
              <a:ext uri="{FF2B5EF4-FFF2-40B4-BE49-F238E27FC236}">
                <a16:creationId xmlns:a16="http://schemas.microsoft.com/office/drawing/2014/main" id="{E326F05B-47FE-0FFD-4316-32DB0E4EF261}"/>
              </a:ext>
            </a:extLst>
          </p:cNvPr>
          <p:cNvSpPr>
            <a:spLocks noGrp="1"/>
          </p:cNvSpPr>
          <p:nvPr>
            <p:ph idx="1"/>
          </p:nvPr>
        </p:nvSpPr>
        <p:spPr/>
        <p:txBody>
          <a:bodyPr/>
          <a:lstStyle/>
          <a:p>
            <a:r>
              <a:rPr lang="fi-FI" dirty="0"/>
              <a:t>Sitoumuksen perusasioita 2025</a:t>
            </a:r>
          </a:p>
          <a:p>
            <a:r>
              <a:rPr lang="fi-FI" dirty="0"/>
              <a:t>Tilakohtaiset toimenpiteet</a:t>
            </a:r>
          </a:p>
          <a:p>
            <a:r>
              <a:rPr lang="fi-FI" dirty="0"/>
              <a:t>Lohkokohtaiset toimenpiteet</a:t>
            </a:r>
          </a:p>
          <a:p>
            <a:r>
              <a:rPr lang="fi-FI" dirty="0"/>
              <a:t>Syysilmoituksella ilmoitettavat alat</a:t>
            </a:r>
          </a:p>
          <a:p>
            <a:pPr marL="0" indent="0">
              <a:buNone/>
            </a:pPr>
            <a:endParaRPr lang="fi-FI" dirty="0"/>
          </a:p>
        </p:txBody>
      </p:sp>
    </p:spTree>
    <p:extLst>
      <p:ext uri="{BB962C8B-B14F-4D97-AF65-F5344CB8AC3E}">
        <p14:creationId xmlns:p14="http://schemas.microsoft.com/office/powerpoint/2010/main" val="19346564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D60D0-9580-0667-1E27-28DA9AEDD769}"/>
            </a:ext>
          </a:extLst>
        </p:cNvPr>
        <p:cNvGrpSpPr/>
        <p:nvPr/>
      </p:nvGrpSpPr>
      <p:grpSpPr>
        <a:xfrm>
          <a:off x="0" y="0"/>
          <a:ext cx="0" cy="0"/>
          <a:chOff x="0" y="0"/>
          <a:chExt cx="0" cy="0"/>
        </a:xfrm>
      </p:grpSpPr>
      <p:sp>
        <p:nvSpPr>
          <p:cNvPr id="53250" name="Otsikko 2">
            <a:extLst>
              <a:ext uri="{FF2B5EF4-FFF2-40B4-BE49-F238E27FC236}">
                <a16:creationId xmlns:a16="http://schemas.microsoft.com/office/drawing/2014/main" id="{87B4950C-8085-DCBD-E77E-892E0688E10C}"/>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Kerääjäkasvit 2/2</a:t>
            </a:r>
          </a:p>
        </p:txBody>
      </p:sp>
      <p:sp>
        <p:nvSpPr>
          <p:cNvPr id="29699" name="Sisällön paikkamerkki 3">
            <a:extLst>
              <a:ext uri="{FF2B5EF4-FFF2-40B4-BE49-F238E27FC236}">
                <a16:creationId xmlns:a16="http://schemas.microsoft.com/office/drawing/2014/main" id="{2879349F-564B-0992-780C-2B8A8F1A3224}"/>
              </a:ext>
            </a:extLst>
          </p:cNvPr>
          <p:cNvSpPr>
            <a:spLocks noGrp="1" noChangeArrowheads="1"/>
          </p:cNvSpPr>
          <p:nvPr>
            <p:ph idx="1"/>
          </p:nvPr>
        </p:nvSpPr>
        <p:spPr bwMode="auto">
          <a:xfrm>
            <a:off x="528638" y="1825625"/>
            <a:ext cx="10515600" cy="4351338"/>
          </a:xfrm>
        </p:spPr>
        <p:txBody>
          <a:bodyPr vert="horz" wrap="square" lIns="91440" tIns="45720" rIns="91440" bIns="45720" numCol="1" anchor="t" anchorCtr="0" compatLnSpc="1">
            <a:prstTxWarp prst="textNoShape">
              <a:avLst/>
            </a:prstTxWarp>
          </a:bodyPr>
          <a:lstStyle/>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Kerääjäkasvin vähimmäisvaatimus</a:t>
            </a:r>
          </a:p>
          <a:p>
            <a:pPr lvl="1">
              <a:defRPr/>
            </a:pPr>
            <a:r>
              <a:rPr lang="fi-FI" altLang="fi-FI" b="1" dirty="0">
                <a:latin typeface="Calibri" panose="020F0502020204030204" pitchFamily="34" charset="0"/>
                <a:ea typeface="Georgia" panose="02040502050405020303" pitchFamily="18" charset="0"/>
                <a:cs typeface="Georgia" panose="02040502050405020303" pitchFamily="18" charset="0"/>
              </a:rPr>
              <a:t>viljelykiertovaatimus tai viljelyn monipuolistaminen vuonna 2025 </a:t>
            </a:r>
            <a:r>
              <a:rPr lang="fi-FI" altLang="fi-FI" dirty="0">
                <a:latin typeface="Calibri" panose="020F0502020204030204" pitchFamily="34" charset="0"/>
                <a:ea typeface="Georgia" panose="02040502050405020303" pitchFamily="18" charset="0"/>
                <a:cs typeface="Georgia" panose="02040502050405020303" pitchFamily="18" charset="0"/>
              </a:rPr>
              <a:t>(ehdollisuudesta tuttu) </a:t>
            </a:r>
            <a:r>
              <a:rPr lang="fi-FI" altLang="fi-FI" b="1" dirty="0">
                <a:latin typeface="Calibri" panose="020F0502020204030204" pitchFamily="34" charset="0"/>
                <a:ea typeface="Georgia" panose="02040502050405020303" pitchFamily="18" charset="0"/>
                <a:cs typeface="Georgia" panose="02040502050405020303" pitchFamily="18" charset="0"/>
              </a:rPr>
              <a:t>(Ympäristökorvauksen asetusmuutos tulossa vielä toukokuussa 2025)</a:t>
            </a:r>
          </a:p>
          <a:p>
            <a:pPr lvl="2">
              <a:defRPr/>
            </a:pPr>
            <a:r>
              <a:rPr lang="fi-FI" altLang="fi-FI" dirty="0">
                <a:latin typeface="Calibri" panose="020F0502020204030204" pitchFamily="34" charset="0"/>
                <a:ea typeface="Georgia" panose="02040502050405020303" pitchFamily="18" charset="0"/>
                <a:cs typeface="Georgia" panose="02040502050405020303" pitchFamily="18" charset="0"/>
              </a:rPr>
              <a:t>Vipu huomauttaa, jos kumpikaan ehto ei täyty.</a:t>
            </a:r>
          </a:p>
          <a:p>
            <a:pPr lvl="2">
              <a:defRPr/>
            </a:pPr>
            <a:r>
              <a:rPr lang="fi-FI" altLang="fi-FI" dirty="0">
                <a:latin typeface="Calibri" panose="020F0502020204030204" pitchFamily="34" charset="0"/>
                <a:ea typeface="Georgia" panose="02040502050405020303" pitchFamily="18" charset="0"/>
                <a:cs typeface="Georgia" panose="02040502050405020303" pitchFamily="18" charset="0"/>
              </a:rPr>
              <a:t>Viljelykierrossa ratkaisevaa on edellisten vuosien geometria. Alan haltijalla ei ole väliä.</a:t>
            </a:r>
          </a:p>
          <a:p>
            <a:pPr lvl="1">
              <a:defRPr/>
            </a:pPr>
            <a:r>
              <a:rPr lang="fi-FI" altLang="fi-FI" dirty="0">
                <a:latin typeface="Calibri" panose="020F0502020204030204" pitchFamily="34" charset="0"/>
                <a:ea typeface="Georgia" panose="02040502050405020303" pitchFamily="18" charset="0"/>
                <a:cs typeface="Georgia" panose="02040502050405020303" pitchFamily="18" charset="0"/>
              </a:rPr>
              <a:t>Leikkaus kerääjäkasvinkorvaukseen, riippuen siitä miten vajaaksi ehto jää.</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Kerääjäkasvin ja viljelykasvin on oltava eri viljelykasveja </a:t>
            </a:r>
            <a:r>
              <a:rPr lang="fi-FI" altLang="fi-FI" sz="2400" b="1" dirty="0">
                <a:latin typeface="Calibri" panose="020F0502020204030204" pitchFamily="34" charset="0"/>
                <a:ea typeface="Georgia" panose="02040502050405020303" pitchFamily="18" charset="0"/>
                <a:cs typeface="Georgia" panose="02040502050405020303" pitchFamily="18" charset="0"/>
              </a:rPr>
              <a:t>(Muutos)</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Kerääjäkasvikasvusto voi olla seoskasvusto </a:t>
            </a:r>
            <a:r>
              <a:rPr lang="fi-FI" altLang="fi-FI" sz="2400" b="1" dirty="0">
                <a:latin typeface="Calibri" panose="020F0502020204030204" pitchFamily="34" charset="0"/>
                <a:ea typeface="Georgia" panose="02040502050405020303" pitchFamily="18" charset="0"/>
                <a:cs typeface="Georgia" panose="02040502050405020303" pitchFamily="18" charset="0"/>
              </a:rPr>
              <a:t>(Muutos) </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Hamppua ei saa kylvää kerääjäkasviksi </a:t>
            </a:r>
            <a:r>
              <a:rPr lang="fi-FI" altLang="fi-FI" sz="2400" b="1" dirty="0">
                <a:latin typeface="Calibri" panose="020F0502020204030204" pitchFamily="34" charset="0"/>
                <a:ea typeface="Georgia" panose="02040502050405020303" pitchFamily="18" charset="0"/>
                <a:cs typeface="Georgia" panose="02040502050405020303" pitchFamily="18" charset="0"/>
              </a:rPr>
              <a:t>(Muutos)</a:t>
            </a:r>
          </a:p>
          <a:p>
            <a:pPr lvl="1">
              <a:defRPr/>
            </a:pPr>
            <a:endParaRPr lang="fi-FI" altLang="fi-FI" sz="1200" noProof="0" dirty="0">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42479459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638" y="365125"/>
            <a:ext cx="9756775" cy="106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Suojavyöhyke 1/2</a:t>
            </a:r>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638" y="1428750"/>
            <a:ext cx="10515600" cy="4748213"/>
          </a:xfrm>
        </p:spPr>
        <p:txBody>
          <a:bodyPr vert="horz" wrap="square" lIns="91440" tIns="45720" rIns="91440" bIns="45720" numCol="1" anchor="t" anchorCtr="0" compatLnSpc="1">
            <a:prstTxWarp prst="textNoShape">
              <a:avLst/>
            </a:prstTxWarp>
          </a:bodyPr>
          <a:lstStyle/>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Vuonna 2025 ja 2026 voi vielä ilmoittaa uutta suojavyöhykealaa. </a:t>
            </a:r>
            <a:r>
              <a:rPr lang="fi-FI" altLang="fi-FI" sz="2400" b="1" dirty="0">
                <a:latin typeface="Calibri" panose="020F0502020204030204" pitchFamily="34" charset="0"/>
                <a:ea typeface="Georgia" panose="02040502050405020303" pitchFamily="18" charset="0"/>
                <a:cs typeface="Georgia" panose="02040502050405020303" pitchFamily="18" charset="0"/>
              </a:rPr>
              <a:t>(Muutos)</a:t>
            </a:r>
          </a:p>
          <a:p>
            <a:pPr>
              <a:defRPr/>
            </a:pPr>
            <a:r>
              <a:rPr lang="fi-FI" altLang="fi-FI" sz="2400" noProof="0" dirty="0">
                <a:latin typeface="Calibri" panose="020F0502020204030204" pitchFamily="34" charset="0"/>
                <a:ea typeface="Georgia" panose="02040502050405020303" pitchFamily="18" charset="0"/>
                <a:cs typeface="Georgia" panose="02040502050405020303" pitchFamily="18" charset="0"/>
              </a:rPr>
              <a:t>Korvaus 350 €/ha</a:t>
            </a:r>
          </a:p>
          <a:p>
            <a:pPr>
              <a:defRPr/>
            </a:pPr>
            <a:r>
              <a:rPr lang="fi-FI" altLang="fi-FI" sz="2400" noProof="0" dirty="0">
                <a:latin typeface="Calibri" panose="020F0502020204030204" pitchFamily="34" charset="0"/>
                <a:ea typeface="Georgia" panose="02040502050405020303" pitchFamily="18" charset="0"/>
                <a:cs typeface="Georgia" panose="02040502050405020303" pitchFamily="18" charset="0"/>
              </a:rPr>
              <a:t>Muista ilmoittaa sama ala suojavyöhykkeeksi kuin vuonna 2024, jos se on hallinnassasi.</a:t>
            </a:r>
          </a:p>
          <a:p>
            <a:pPr lvl="1">
              <a:defRPr/>
            </a:pPr>
            <a:r>
              <a:rPr lang="fi-FI" altLang="fi-FI" dirty="0">
                <a:latin typeface="Calibri" panose="020F0502020204030204" pitchFamily="34" charset="0"/>
                <a:ea typeface="Georgia" panose="02040502050405020303" pitchFamily="18" charset="0"/>
                <a:cs typeface="Georgia" panose="02040502050405020303" pitchFamily="18" charset="0"/>
              </a:rPr>
              <a:t>Korvauksen takaisinperintä</a:t>
            </a:r>
            <a:r>
              <a:rPr lang="fi-FI" altLang="fi-FI" noProof="0" dirty="0">
                <a:latin typeface="Calibri" panose="020F0502020204030204" pitchFamily="34" charset="0"/>
                <a:ea typeface="Georgia" panose="02040502050405020303" pitchFamily="18" charset="0"/>
                <a:cs typeface="Georgia" panose="02040502050405020303" pitchFamily="18" charset="0"/>
              </a:rPr>
              <a:t> alalle aikaisemmilta vuosilta. </a:t>
            </a:r>
          </a:p>
          <a:p>
            <a:pPr>
              <a:defRPr/>
            </a:pPr>
            <a:r>
              <a:rPr lang="fi-FI" altLang="fi-FI" sz="2400" b="1" noProof="0" dirty="0">
                <a:latin typeface="Calibri" panose="020F0502020204030204" pitchFamily="34" charset="0"/>
                <a:ea typeface="Georgia" panose="02040502050405020303" pitchFamily="18" charset="0"/>
                <a:cs typeface="Georgia" panose="02040502050405020303" pitchFamily="18" charset="0"/>
              </a:rPr>
              <a:t>Huomioi erityisesti: Kaikki suojavyöhykkeeksi kelpaava ala esitetään </a:t>
            </a:r>
            <a:r>
              <a:rPr lang="fi-FI" altLang="fi-FI" sz="2400" b="1" noProof="0" dirty="0" err="1">
                <a:latin typeface="Calibri" panose="020F0502020204030204" pitchFamily="34" charset="0"/>
                <a:ea typeface="Georgia" panose="02040502050405020303" pitchFamily="18" charset="0"/>
                <a:cs typeface="Georgia" panose="02040502050405020303" pitchFamily="18" charset="0"/>
              </a:rPr>
              <a:t>Vipun</a:t>
            </a:r>
            <a:r>
              <a:rPr lang="fi-FI" altLang="fi-FI" sz="2400" b="1" noProof="0" dirty="0">
                <a:latin typeface="Calibri" panose="020F0502020204030204" pitchFamily="34" charset="0"/>
                <a:ea typeface="Georgia" panose="02040502050405020303" pitchFamily="18" charset="0"/>
                <a:cs typeface="Georgia" panose="02040502050405020303" pitchFamily="18" charset="0"/>
              </a:rPr>
              <a:t> kartalla</a:t>
            </a:r>
          </a:p>
          <a:p>
            <a:pPr lvl="1">
              <a:defRPr/>
            </a:pPr>
            <a:r>
              <a:rPr lang="fi-FI" altLang="fi-FI" noProof="0" dirty="0">
                <a:latin typeface="Calibri" panose="020F0502020204030204" pitchFamily="34" charset="0"/>
                <a:ea typeface="Georgia" panose="02040502050405020303" pitchFamily="18" charset="0"/>
                <a:cs typeface="Georgia" panose="02040502050405020303" pitchFamily="18" charset="0"/>
              </a:rPr>
              <a:t>Peruslohkon alalla näkyy sillä kohtaa merkintä, jos ala voi saada suojavyöhykkeen korvauksen.</a:t>
            </a:r>
          </a:p>
          <a:p>
            <a:pPr lvl="1">
              <a:defRPr/>
            </a:pPr>
            <a:r>
              <a:rPr lang="fi-FI" altLang="fi-FI" noProof="0" dirty="0">
                <a:latin typeface="Calibri" panose="020F0502020204030204" pitchFamily="34" charset="0"/>
                <a:ea typeface="Georgia" panose="02040502050405020303" pitchFamily="18" charset="0"/>
                <a:cs typeface="Georgia" panose="02040502050405020303" pitchFamily="18" charset="0"/>
              </a:rPr>
              <a:t>Näet suojavyöhykkeeksi kelpaavan alan kasvulohkon tiedoissa ilmoittaessasi suojavyöhykettä</a:t>
            </a:r>
          </a:p>
          <a:p>
            <a:pPr>
              <a:defRPr/>
            </a:pPr>
            <a:r>
              <a:rPr lang="fi-FI" altLang="fi-FI" sz="2400" noProof="0" dirty="0">
                <a:latin typeface="Calibri" panose="020F0502020204030204" pitchFamily="34" charset="0"/>
                <a:ea typeface="Georgia" panose="02040502050405020303" pitchFamily="18" charset="0"/>
                <a:cs typeface="Georgia" panose="02040502050405020303" pitchFamily="18" charset="0"/>
              </a:rPr>
              <a:t>Kaksitasouoman ala kuuluu myös suojavyöhykkeen alaan.</a:t>
            </a:r>
          </a:p>
          <a:p>
            <a:pPr lvl="1">
              <a:defRPr/>
            </a:pPr>
            <a:r>
              <a:rPr lang="fi-FI" altLang="fi-FI" noProof="0" dirty="0">
                <a:latin typeface="Calibri" panose="020F0502020204030204" pitchFamily="34" charset="0"/>
                <a:ea typeface="Georgia" panose="02040502050405020303" pitchFamily="18" charset="0"/>
                <a:cs typeface="Georgia" panose="02040502050405020303" pitchFamily="18" charset="0"/>
              </a:rPr>
              <a:t>Kaksitasotuoman kasvusto on korjattava kerran sitoumuskauden aikana.</a:t>
            </a:r>
          </a:p>
          <a:p>
            <a:pPr>
              <a:defRPr/>
            </a:pPr>
            <a:endParaRPr lang="fi-FI" altLang="fi-FI" sz="1800" noProof="0" dirty="0">
              <a:latin typeface="Calibri" panose="020F0502020204030204" pitchFamily="34" charset="0"/>
              <a:ea typeface="Georgia" panose="02040502050405020303" pitchFamily="18" charset="0"/>
              <a:cs typeface="Georgia" panose="02040502050405020303" pitchFamily="18" charset="0"/>
            </a:endParaRPr>
          </a:p>
          <a:p>
            <a:pPr marL="0" indent="0">
              <a:buNone/>
              <a:defRPr/>
            </a:pPr>
            <a:endParaRPr lang="fi-FI" altLang="fi-FI" sz="1400" noProof="0" dirty="0">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728205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AEEC-DF1D-D6EE-59AC-5B0F27E1F9BD}"/>
            </a:ext>
          </a:extLst>
        </p:cNvPr>
        <p:cNvGrpSpPr/>
        <p:nvPr/>
      </p:nvGrpSpPr>
      <p:grpSpPr>
        <a:xfrm>
          <a:off x="0" y="0"/>
          <a:ext cx="0" cy="0"/>
          <a:chOff x="0" y="0"/>
          <a:chExt cx="0" cy="0"/>
        </a:xfrm>
      </p:grpSpPr>
      <p:sp>
        <p:nvSpPr>
          <p:cNvPr id="53250" name="Otsikko 2">
            <a:extLst>
              <a:ext uri="{FF2B5EF4-FFF2-40B4-BE49-F238E27FC236}">
                <a16:creationId xmlns:a16="http://schemas.microsoft.com/office/drawing/2014/main" id="{895AC1C5-C1A9-262E-D3EF-AA975D4609F6}"/>
              </a:ext>
            </a:extLst>
          </p:cNvPr>
          <p:cNvSpPr>
            <a:spLocks noGrp="1" noChangeArrowheads="1"/>
          </p:cNvSpPr>
          <p:nvPr>
            <p:ph type="title"/>
          </p:nvPr>
        </p:nvSpPr>
        <p:spPr bwMode="auto">
          <a:xfrm>
            <a:off x="528638" y="365125"/>
            <a:ext cx="9756775" cy="106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Suojavyöhyke 2/2</a:t>
            </a:r>
          </a:p>
        </p:txBody>
      </p:sp>
      <p:sp>
        <p:nvSpPr>
          <p:cNvPr id="29699" name="Sisällön paikkamerkki 3">
            <a:extLst>
              <a:ext uri="{FF2B5EF4-FFF2-40B4-BE49-F238E27FC236}">
                <a16:creationId xmlns:a16="http://schemas.microsoft.com/office/drawing/2014/main" id="{BAEA76D9-9D5F-1190-DA33-E9436BE8D8F9}"/>
              </a:ext>
            </a:extLst>
          </p:cNvPr>
          <p:cNvSpPr>
            <a:spLocks noGrp="1" noChangeArrowheads="1"/>
          </p:cNvSpPr>
          <p:nvPr>
            <p:ph idx="1"/>
          </p:nvPr>
        </p:nvSpPr>
        <p:spPr bwMode="auto">
          <a:xfrm>
            <a:off x="528638" y="1428750"/>
            <a:ext cx="10515600" cy="4748213"/>
          </a:xfrm>
        </p:spPr>
        <p:txBody>
          <a:bodyPr vert="horz" wrap="square" lIns="91440" tIns="45720" rIns="91440" bIns="45720" numCol="1" anchor="t" anchorCtr="0" compatLnSpc="1">
            <a:prstTxWarp prst="textNoShape">
              <a:avLst/>
            </a:prstTxWarp>
          </a:bodyPr>
          <a:lstStyle/>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Monivuotinen nurmikasvusto, myös aikaisemmin perustetut hyväksytään.</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Voit lannoittaa kasvustoa sen perustamisen yhteydessä.</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Et saa muokata tai lannoittaa suojavyöhykettä perustamisen jälkeen.</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kasvinsuojeluaineita ainoastaan hukkakauran tai vaikeiden tuulilevitteisten rikkakasvien torjunnassa.</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Kasvusto on niitettävä ja korjattava viimeistään 15.9.</a:t>
            </a: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Suojavyöhykkeen kasvusto tulee korjata myös perustamisvuonna.</a:t>
            </a:r>
            <a:endParaRPr lang="fi-FI" sz="2400" dirty="0">
              <a:solidFill>
                <a:srgbClr val="FF0000"/>
              </a:solidFill>
              <a:latin typeface="Calibri" panose="020F0502020204030204" pitchFamily="34" charset="0"/>
            </a:endParaRPr>
          </a:p>
          <a:p>
            <a:pPr>
              <a:defRPr/>
            </a:pPr>
            <a:r>
              <a:rPr lang="fi-FI" altLang="fi-FI" sz="2400" dirty="0">
                <a:latin typeface="Calibri" panose="020F0502020204030204" pitchFamily="34" charset="0"/>
                <a:ea typeface="Georgia" panose="02040502050405020303" pitchFamily="18" charset="0"/>
                <a:cs typeface="Georgia" panose="02040502050405020303" pitchFamily="18" charset="0"/>
              </a:rPr>
              <a:t>Korjattu kasvusto siirrettävä pois suojavyöhykkeeltä</a:t>
            </a:r>
            <a:r>
              <a:rPr lang="fi-FI" altLang="fi-FI" dirty="0">
                <a:latin typeface="Calibri" panose="020F0502020204030204" pitchFamily="34" charset="0"/>
                <a:ea typeface="Georgia" panose="02040502050405020303" pitchFamily="18" charset="0"/>
                <a:cs typeface="Georgia" panose="02040502050405020303" pitchFamily="18" charset="0"/>
              </a:rPr>
              <a:t> (ei metsään yms.)</a:t>
            </a:r>
            <a:endParaRPr lang="fi-FI" altLang="fi-FI" noProof="0" dirty="0">
              <a:latin typeface="Calibri" panose="020F0502020204030204" pitchFamily="34" charset="0"/>
              <a:ea typeface="Georgia" panose="02040502050405020303" pitchFamily="18" charset="0"/>
              <a:cs typeface="Georgia" panose="02040502050405020303" pitchFamily="18" charset="0"/>
            </a:endParaRPr>
          </a:p>
          <a:p>
            <a:pPr>
              <a:defRPr/>
            </a:pPr>
            <a:r>
              <a:rPr lang="fi-FI" altLang="fi-FI" sz="2400" noProof="0" dirty="0">
                <a:latin typeface="Calibri" panose="020F0502020204030204" pitchFamily="34" charset="0"/>
                <a:ea typeface="Georgia" panose="02040502050405020303" pitchFamily="18" charset="0"/>
                <a:cs typeface="Georgia" panose="02040502050405020303" pitchFamily="18" charset="0"/>
              </a:rPr>
              <a:t>Sadon saa korjata myös laiduntamalla.</a:t>
            </a:r>
            <a:r>
              <a:rPr lang="fi-FI" sz="2400" dirty="0"/>
              <a:t> </a:t>
            </a:r>
          </a:p>
          <a:p>
            <a:pPr>
              <a:defRPr/>
            </a:pPr>
            <a:r>
              <a:rPr lang="fi-FI" sz="2400" dirty="0"/>
              <a:t>Suojavyöhykettä saa laiduntaa monimuotoisuuden lisäämiseksi ja ravinnetilan köyhdyttämiseksi, jos siitä ei aiheudu eroosiota, se tehdään ilman lisärehun antamista eikä sille ole vesiensuojelullista estettä </a:t>
            </a:r>
            <a:r>
              <a:rPr lang="fi-FI" sz="2400" b="1" dirty="0"/>
              <a:t>(Muutos).</a:t>
            </a:r>
            <a:r>
              <a:rPr lang="fi-FI" altLang="fi-FI" sz="2400" noProof="0" dirty="0">
                <a:latin typeface="Calibri" panose="020F0502020204030204" pitchFamily="34" charset="0"/>
                <a:ea typeface="Georgia" panose="02040502050405020303" pitchFamily="18" charset="0"/>
                <a:cs typeface="Georgia" panose="02040502050405020303" pitchFamily="18" charset="0"/>
              </a:rPr>
              <a:t> </a:t>
            </a:r>
          </a:p>
          <a:p>
            <a:pPr marL="0" indent="0">
              <a:buNone/>
              <a:defRPr/>
            </a:pPr>
            <a:endParaRPr lang="fi-FI" altLang="fi-FI" sz="1400" noProof="0" dirty="0">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9368894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0B32AB-5D27-453E-A390-19F45E9777AC}"/>
              </a:ext>
            </a:extLst>
          </p:cNvPr>
          <p:cNvSpPr>
            <a:spLocks noGrp="1"/>
          </p:cNvSpPr>
          <p:nvPr>
            <p:ph type="title"/>
          </p:nvPr>
        </p:nvSpPr>
        <p:spPr/>
        <p:txBody>
          <a:bodyPr/>
          <a:lstStyle/>
          <a:p>
            <a:r>
              <a:rPr lang="fi-FI" noProof="0" dirty="0"/>
              <a:t>Turvepeltojen nurmet</a:t>
            </a:r>
          </a:p>
        </p:txBody>
      </p:sp>
      <p:sp>
        <p:nvSpPr>
          <p:cNvPr id="3" name="Sisällön paikkamerkki 2">
            <a:extLst>
              <a:ext uri="{FF2B5EF4-FFF2-40B4-BE49-F238E27FC236}">
                <a16:creationId xmlns:a16="http://schemas.microsoft.com/office/drawing/2014/main" id="{069FCD7E-2AEC-42E3-8AAD-14D2A8818B5A}"/>
              </a:ext>
            </a:extLst>
          </p:cNvPr>
          <p:cNvSpPr>
            <a:spLocks noGrp="1"/>
          </p:cNvSpPr>
          <p:nvPr>
            <p:ph idx="1"/>
          </p:nvPr>
        </p:nvSpPr>
        <p:spPr>
          <a:xfrm>
            <a:off x="519044" y="1518082"/>
            <a:ext cx="10728963" cy="4523944"/>
          </a:xfrm>
        </p:spPr>
        <p:txBody>
          <a:bodyPr/>
          <a:lstStyle/>
          <a:p>
            <a:r>
              <a:rPr lang="fi-FI" altLang="fi-FI" sz="2000" noProof="0" dirty="0">
                <a:latin typeface="+mn-lt"/>
                <a:ea typeface="Georgia" panose="02040502050405020303" pitchFamily="18" charset="0"/>
                <a:cs typeface="Georgia" panose="02040502050405020303" pitchFamily="18" charset="0"/>
              </a:rPr>
              <a:t>Muista ilmoittaa sama ala turvenurmeksi kuin vuonna 2024 </a:t>
            </a:r>
            <a:r>
              <a:rPr lang="fi-FI" sz="2000" kern="1200" baseline="0" noProof="0" dirty="0">
                <a:solidFill>
                  <a:srgbClr val="343841"/>
                </a:solidFill>
                <a:effectLst/>
                <a:latin typeface="Calibri" panose="020F0502020204030204" pitchFamily="34" charset="0"/>
                <a:ea typeface="Georgia" panose="02040502050405020303" pitchFamily="18" charset="0"/>
                <a:cs typeface="Georgia" panose="02040502050405020303" pitchFamily="18" charset="0"/>
              </a:rPr>
              <a:t>→</a:t>
            </a:r>
            <a:r>
              <a:rPr lang="fi-FI" altLang="fi-FI" sz="2000" noProof="0" dirty="0">
                <a:latin typeface="+mn-lt"/>
                <a:ea typeface="Georgia" panose="02040502050405020303" pitchFamily="18" charset="0"/>
                <a:cs typeface="Georgia" panose="02040502050405020303" pitchFamily="18" charset="0"/>
              </a:rPr>
              <a:t> muuten alalle tulee takaisinperintä. </a:t>
            </a:r>
          </a:p>
          <a:p>
            <a:r>
              <a:rPr lang="fi-FI" altLang="fi-FI" sz="2000" dirty="0">
                <a:latin typeface="Calibri" panose="020F0502020204030204" pitchFamily="34" charset="0"/>
                <a:ea typeface="Georgia" panose="02040502050405020303" pitchFamily="18" charset="0"/>
                <a:cs typeface="Georgia" panose="02040502050405020303" pitchFamily="18" charset="0"/>
              </a:rPr>
              <a:t>Vuonna 2024 tai 2025 uuden sitoumuksen tehnyt voi ilmoittaa alaa toimenpiteeseen, mutta ei v. 2023 sitoutunut. </a:t>
            </a:r>
            <a:r>
              <a:rPr lang="fi-FI" altLang="fi-FI" sz="1800" dirty="0">
                <a:latin typeface="Calibri" panose="020F0502020204030204" pitchFamily="34" charset="0"/>
                <a:ea typeface="Georgia" panose="02040502050405020303" pitchFamily="18" charset="0"/>
                <a:cs typeface="Georgia" panose="02040502050405020303" pitchFamily="18" charset="0"/>
              </a:rPr>
              <a:t>Uutta alaa voi ilmoittaa 1. tai 2. sitoumusvuonna</a:t>
            </a:r>
          </a:p>
          <a:p>
            <a:r>
              <a:rPr lang="fi-FI" sz="2000" noProof="0" dirty="0">
                <a:latin typeface="+mn-lt"/>
              </a:rPr>
              <a:t>Toimenpiteeseen haetut uudet turvepeltonurmet todetaan vuonna 2025 viljavuustutkimuksen perusteella kuten aiemminkin</a:t>
            </a:r>
          </a:p>
          <a:p>
            <a:pPr lvl="1"/>
            <a:r>
              <a:rPr lang="fi-FI" sz="1800" noProof="0" dirty="0">
                <a:latin typeface="+mn-lt"/>
              </a:rPr>
              <a:t>Viljavuustutkimus on oltava 30.9. mennessä</a:t>
            </a:r>
          </a:p>
          <a:p>
            <a:pPr lvl="1"/>
            <a:r>
              <a:rPr lang="fi-FI" sz="1800" noProof="0" dirty="0">
                <a:latin typeface="+mn-lt"/>
              </a:rPr>
              <a:t>Maalaji tulee olla turvetta, eli pelkästään </a:t>
            </a:r>
            <a:r>
              <a:rPr lang="fi-FI" sz="1800" noProof="0" dirty="0" err="1">
                <a:latin typeface="+mn-lt"/>
              </a:rPr>
              <a:t>BCt</a:t>
            </a:r>
            <a:r>
              <a:rPr lang="fi-FI" sz="1800" noProof="0" dirty="0">
                <a:latin typeface="+mn-lt"/>
              </a:rPr>
              <a:t>, </a:t>
            </a:r>
            <a:r>
              <a:rPr lang="fi-FI" sz="1800" noProof="0" dirty="0" err="1">
                <a:latin typeface="+mn-lt"/>
              </a:rPr>
              <a:t>Ct</a:t>
            </a:r>
            <a:r>
              <a:rPr lang="fi-FI" sz="1800" noProof="0" dirty="0">
                <a:latin typeface="+mn-lt"/>
              </a:rPr>
              <a:t>, </a:t>
            </a:r>
            <a:r>
              <a:rPr lang="fi-FI" sz="1800" noProof="0" dirty="0" err="1">
                <a:latin typeface="+mn-lt"/>
              </a:rPr>
              <a:t>LCt</a:t>
            </a:r>
            <a:r>
              <a:rPr lang="fi-FI" sz="1800" noProof="0" dirty="0">
                <a:latin typeface="+mn-lt"/>
              </a:rPr>
              <a:t>, </a:t>
            </a:r>
            <a:r>
              <a:rPr lang="fi-FI" sz="1800" noProof="0" dirty="0" err="1">
                <a:latin typeface="+mn-lt"/>
              </a:rPr>
              <a:t>SCt</a:t>
            </a:r>
            <a:r>
              <a:rPr lang="fi-FI" sz="1800" noProof="0" dirty="0">
                <a:latin typeface="+mn-lt"/>
              </a:rPr>
              <a:t>, </a:t>
            </a:r>
            <a:r>
              <a:rPr lang="fi-FI" sz="1800" noProof="0" dirty="0" err="1">
                <a:latin typeface="+mn-lt"/>
              </a:rPr>
              <a:t>CSt</a:t>
            </a:r>
            <a:r>
              <a:rPr lang="fi-FI" sz="1800" noProof="0" dirty="0">
                <a:latin typeface="+mn-lt"/>
              </a:rPr>
              <a:t>, </a:t>
            </a:r>
            <a:r>
              <a:rPr lang="fi-FI" sz="1800" noProof="0" dirty="0" err="1">
                <a:latin typeface="+mn-lt"/>
              </a:rPr>
              <a:t>LSt</a:t>
            </a:r>
            <a:r>
              <a:rPr lang="fi-FI" sz="1800" noProof="0" dirty="0">
                <a:latin typeface="+mn-lt"/>
              </a:rPr>
              <a:t> tai St.</a:t>
            </a:r>
          </a:p>
          <a:p>
            <a:r>
              <a:rPr lang="fi-FI" altLang="fi-FI" sz="2000" dirty="0">
                <a:latin typeface="+mn-lt"/>
                <a:ea typeface="Georgia" panose="02040502050405020303" pitchFamily="18" charset="0"/>
                <a:cs typeface="Georgia" panose="02040502050405020303" pitchFamily="18" charset="0"/>
              </a:rPr>
              <a:t>Kasvuston uusiminen mahdollista vain ilman muokkausta.  </a:t>
            </a:r>
          </a:p>
          <a:p>
            <a:r>
              <a:rPr lang="fi-FI" altLang="fi-FI" sz="2000" dirty="0">
                <a:latin typeface="+mn-lt"/>
                <a:ea typeface="Georgia" panose="02040502050405020303" pitchFamily="18" charset="0"/>
                <a:cs typeface="Georgia" panose="02040502050405020303" pitchFamily="18" charset="0"/>
              </a:rPr>
              <a:t>Lannoitus sallittua, kasvinsuojelu ei</a:t>
            </a:r>
          </a:p>
          <a:p>
            <a:r>
              <a:rPr lang="fi-FI" altLang="fi-FI" sz="2000" dirty="0">
                <a:latin typeface="+mn-lt"/>
                <a:ea typeface="Georgia" panose="02040502050405020303" pitchFamily="18" charset="0"/>
                <a:cs typeface="Georgia" panose="02040502050405020303" pitchFamily="18" charset="0"/>
              </a:rPr>
              <a:t>Ala on niitettävä ja sato korjattava viimeistään 15.9.</a:t>
            </a:r>
          </a:p>
          <a:p>
            <a:r>
              <a:rPr lang="fi-FI" sz="2000" noProof="0" dirty="0">
                <a:latin typeface="+mn-lt"/>
              </a:rPr>
              <a:t>Sadon saa korjata myös laiduntamalla</a:t>
            </a:r>
          </a:p>
          <a:p>
            <a:r>
              <a:rPr lang="fi-FI" altLang="fi-FI" sz="2000" b="1" dirty="0">
                <a:latin typeface="Calibri" panose="020F0502020204030204" pitchFamily="34" charset="0"/>
                <a:ea typeface="Georgia" panose="02040502050405020303" pitchFamily="18" charset="0"/>
                <a:cs typeface="Georgia" panose="02040502050405020303" pitchFamily="18" charset="0"/>
              </a:rPr>
              <a:t>Voit luopua turvepeltojen nurmet- toimenpiteestä lohkolla ilman takaisinperintää (Muutos)</a:t>
            </a:r>
          </a:p>
          <a:p>
            <a:pPr lvl="1"/>
            <a:r>
              <a:rPr lang="fi-FI" altLang="fi-FI" sz="1800" dirty="0">
                <a:latin typeface="Calibri" panose="020F0502020204030204" pitchFamily="34" charset="0"/>
                <a:ea typeface="Georgia" panose="02040502050405020303" pitchFamily="18" charset="0"/>
                <a:cs typeface="Georgia" panose="02040502050405020303" pitchFamily="18" charset="0"/>
              </a:rPr>
              <a:t>Perusteena muutos nurmivuosien laskennassa, jossa turvepeltojen nurmet kerryttää nurmivuosia pysyvän nurmen laskennassa.</a:t>
            </a:r>
          </a:p>
          <a:p>
            <a:endParaRPr lang="fi-FI" sz="2000" noProof="0" dirty="0">
              <a:latin typeface="+mn-lt"/>
            </a:endParaRPr>
          </a:p>
        </p:txBody>
      </p:sp>
    </p:spTree>
    <p:extLst>
      <p:ext uri="{BB962C8B-B14F-4D97-AF65-F5344CB8AC3E}">
        <p14:creationId xmlns:p14="http://schemas.microsoft.com/office/powerpoint/2010/main" val="5389661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Otsikko 2">
            <a:extLst>
              <a:ext uri="{FF2B5EF4-FFF2-40B4-BE49-F238E27FC236}">
                <a16:creationId xmlns:a16="http://schemas.microsoft.com/office/drawing/2014/main" id="{0076632E-8CE4-49C8-A56D-143628C1D58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fi-FI" altLang="fi-FI" sz="3200" noProof="0" dirty="0">
                <a:latin typeface="Calibri" panose="020F0502020204030204" pitchFamily="34" charset="0"/>
                <a:ea typeface="Trebuchet MS" panose="020B0603020202020204" pitchFamily="34" charset="0"/>
                <a:cs typeface="Trebuchet MS" panose="020B0603020202020204" pitchFamily="34" charset="0"/>
              </a:rPr>
              <a:t>Puutarhakasvien vaihtoehtoiset kasvinsuojelumenetelmät 1/2</a:t>
            </a:r>
          </a:p>
        </p:txBody>
      </p:sp>
      <p:sp>
        <p:nvSpPr>
          <p:cNvPr id="103427" name="Sisällön paikkamerkki 3">
            <a:extLst>
              <a:ext uri="{FF2B5EF4-FFF2-40B4-BE49-F238E27FC236}">
                <a16:creationId xmlns:a16="http://schemas.microsoft.com/office/drawing/2014/main" id="{1F42D866-B900-4748-BB14-C74DBC1A9534}"/>
              </a:ext>
            </a:extLst>
          </p:cNvPr>
          <p:cNvSpPr>
            <a:spLocks noGrp="1" noChangeArrowheads="1"/>
          </p:cNvSpPr>
          <p:nvPr>
            <p:ph idx="1"/>
          </p:nvPr>
        </p:nvSpPr>
        <p:spPr bwMode="auto">
          <a:xfrm>
            <a:off x="528098" y="1757779"/>
            <a:ext cx="10515600" cy="4521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0000"/>
              </a:lnSpc>
              <a:buFont typeface="Arial" panose="020B0604020202020204" pitchFamily="34" charset="0"/>
              <a:buNone/>
            </a:pPr>
            <a:r>
              <a:rPr lang="fi-FI" altLang="fi-FI" sz="2000" b="1" noProof="0" dirty="0">
                <a:latin typeface="Calibri" panose="020F0502020204030204" pitchFamily="34" charset="0"/>
                <a:ea typeface="Georgia" panose="02040502050405020303" pitchFamily="18" charset="0"/>
                <a:cs typeface="Calibri" panose="020F0502020204030204" pitchFamily="34" charset="0"/>
              </a:rPr>
              <a:t>Tuenhakija voi valita yhden seuraavista torjuntamenetelmistä kasvulohkolle:  (500 €/ha)</a:t>
            </a:r>
            <a:endParaRPr lang="fi-FI" altLang="fi-FI" sz="2000" b="1" noProof="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buFont typeface="Calibri" panose="020F0502020204030204" pitchFamily="34" charset="0"/>
              <a:buAutoNum type="arabicPeriod"/>
            </a:pPr>
            <a:r>
              <a:rPr lang="fi-FI" altLang="fi-FI" sz="2000" noProof="0" dirty="0">
                <a:latin typeface="Calibri" panose="020F0502020204030204" pitchFamily="34" charset="0"/>
                <a:ea typeface="Calibri" panose="020F0502020204030204" pitchFamily="34" charset="0"/>
                <a:cs typeface="Times New Roman" panose="02020603050405020304" pitchFamily="18" charset="0"/>
              </a:rPr>
              <a:t>Mekaanisesti levitettävien mikrobiologisten kasvinsuojeluaineiden käyttö kasvitautien tai tuholaisten torjunnassa</a:t>
            </a:r>
            <a:endParaRPr lang="fi-FI" altLang="fi-FI" sz="2000" noProof="0" dirty="0">
              <a:latin typeface="Calibri" panose="020F0502020204030204" pitchFamily="34" charset="0"/>
              <a:ea typeface="Georgia" panose="02040502050405020303" pitchFamily="18" charset="0"/>
              <a:cs typeface="Calibri" panose="020F0502020204030204" pitchFamily="34" charset="0"/>
            </a:endParaRPr>
          </a:p>
          <a:p>
            <a:pPr lvl="1">
              <a:lnSpc>
                <a:spcPct val="100000"/>
              </a:lnSpc>
              <a:buFont typeface="Calibri" panose="020F0502020204030204" pitchFamily="34" charset="0"/>
              <a:buAutoNum type="arabicPeriod"/>
            </a:pPr>
            <a:r>
              <a:rPr lang="fi-FI" altLang="fi-FI" sz="2000" noProof="0" dirty="0">
                <a:latin typeface="Calibri" panose="020F0502020204030204" pitchFamily="34" charset="0"/>
                <a:ea typeface="Georgia" panose="02040502050405020303" pitchFamily="18" charset="0"/>
                <a:cs typeface="Calibri" panose="020F0502020204030204" pitchFamily="34" charset="0"/>
              </a:rPr>
              <a:t>Kasvukauden aikainen orgaaninen tai biohajoava kate yksivuotisilla kasveilla</a:t>
            </a:r>
          </a:p>
          <a:p>
            <a:pPr lvl="1">
              <a:lnSpc>
                <a:spcPct val="100000"/>
              </a:lnSpc>
              <a:buFont typeface="Calibri" panose="020F0502020204030204" pitchFamily="34" charset="0"/>
              <a:buAutoNum type="arabicPeriod"/>
            </a:pPr>
            <a:r>
              <a:rPr lang="fi-FI" altLang="fi-FI" sz="2000" noProof="0" dirty="0">
                <a:latin typeface="Calibri" panose="020F0502020204030204" pitchFamily="34" charset="0"/>
                <a:ea typeface="Georgia" panose="02040502050405020303" pitchFamily="18" charset="0"/>
                <a:cs typeface="Calibri" panose="020F0502020204030204" pitchFamily="34" charset="0"/>
              </a:rPr>
              <a:t>Hyönteisverkot</a:t>
            </a:r>
          </a:p>
          <a:p>
            <a:pPr lvl="1">
              <a:lnSpc>
                <a:spcPct val="100000"/>
              </a:lnSpc>
              <a:buFont typeface="Calibri" panose="020F0502020204030204" pitchFamily="34" charset="0"/>
              <a:buAutoNum type="arabicPeriod"/>
            </a:pPr>
            <a:r>
              <a:rPr lang="fi-FI" altLang="fi-FI" sz="2000" noProof="0" dirty="0">
                <a:latin typeface="Calibri" panose="020F0502020204030204" pitchFamily="34" charset="0"/>
                <a:ea typeface="Georgia" panose="02040502050405020303" pitchFamily="18" charset="0"/>
                <a:cs typeface="Calibri" panose="020F0502020204030204" pitchFamily="34" charset="0"/>
              </a:rPr>
              <a:t>Pölyttäjähyönteisten levittämien mikrobiologisten kasvinsuojeluaineiden käyttö kasvitautien torjunnassa</a:t>
            </a:r>
          </a:p>
          <a:p>
            <a:pPr lvl="1">
              <a:lnSpc>
                <a:spcPct val="100000"/>
              </a:lnSpc>
              <a:buFont typeface="Calibri" panose="020F0502020204030204" pitchFamily="34" charset="0"/>
              <a:buAutoNum type="arabicPeriod"/>
            </a:pPr>
            <a:r>
              <a:rPr lang="fi-FI" altLang="fi-FI" sz="2000" noProof="0" dirty="0">
                <a:latin typeface="Calibri" panose="020F0502020204030204" pitchFamily="34" charset="0"/>
                <a:ea typeface="Georgia" panose="02040502050405020303" pitchFamily="18" charset="0"/>
                <a:cs typeface="Calibri" panose="020F0502020204030204" pitchFamily="34" charset="0"/>
              </a:rPr>
              <a:t>Makroeliövalmisteiden käyttö kasvintuhoojien torjunnassa</a:t>
            </a:r>
          </a:p>
          <a:p>
            <a:pPr lvl="1">
              <a:lnSpc>
                <a:spcPct val="100000"/>
              </a:lnSpc>
              <a:buFont typeface="Calibri" panose="020F0502020204030204" pitchFamily="34" charset="0"/>
              <a:buAutoNum type="arabicPeriod"/>
            </a:pPr>
            <a:r>
              <a:rPr lang="fi-FI" altLang="fi-FI" sz="2000" noProof="0" dirty="0">
                <a:latin typeface="Calibri" panose="020F0502020204030204" pitchFamily="34" charset="0"/>
                <a:ea typeface="Georgia" panose="02040502050405020303" pitchFamily="18" charset="0"/>
                <a:cs typeface="Calibri" panose="020F0502020204030204" pitchFamily="34" charset="0"/>
              </a:rPr>
              <a:t>Kasvukauden aikainen orgaaninen tai biohajoava kate tai leikattava nurmikate monivuotisilla kasveilla (voi valita luomulohkolle).</a:t>
            </a:r>
          </a:p>
          <a:p>
            <a:pPr>
              <a:lnSpc>
                <a:spcPct val="100000"/>
              </a:lnSpc>
            </a:pPr>
            <a:r>
              <a:rPr lang="fi-FI" altLang="fi-FI" sz="2000" noProof="0" dirty="0">
                <a:latin typeface="Calibri" panose="020F0502020204030204" pitchFamily="34" charset="0"/>
                <a:ea typeface="Georgia" panose="02040502050405020303" pitchFamily="18" charset="0"/>
                <a:cs typeface="Calibri" panose="020F0502020204030204" pitchFamily="34" charset="0"/>
              </a:rPr>
              <a:t>Mikrobiologisiin valmisteisiin tai makroeliöiden käyttöön perustuvia puutarhakasvien vaihtoehtoisia kasvinsuojelumenetelmiä käytettäessä on hankittava jokaisena sitoumusvuonna menetelmän mukaiset valmisteet tai torjuntaeliöt.</a:t>
            </a:r>
            <a:endParaRPr lang="fi-FI" altLang="fi-FI" sz="1800" noProof="0" dirty="0">
              <a:latin typeface="Calibri" panose="020F0502020204030204" pitchFamily="34" charset="0"/>
              <a:ea typeface="Georgia" panose="02040502050405020303" pitchFamily="18" charset="0"/>
              <a:cs typeface="Calibri" panose="020F0502020204030204"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4FEF0B-BF7F-1BC6-40AA-97EB6C1FB98A}"/>
              </a:ext>
            </a:extLst>
          </p:cNvPr>
          <p:cNvSpPr>
            <a:spLocks noGrp="1"/>
          </p:cNvSpPr>
          <p:nvPr>
            <p:ph type="title"/>
          </p:nvPr>
        </p:nvSpPr>
        <p:spPr/>
        <p:txBody>
          <a:bodyPr>
            <a:normAutofit/>
          </a:bodyPr>
          <a:lstStyle/>
          <a:p>
            <a:r>
              <a:rPr lang="fi-FI" altLang="fi-FI" sz="3200" noProof="0" dirty="0">
                <a:latin typeface="Calibri" panose="020F0502020204030204" pitchFamily="34" charset="0"/>
                <a:ea typeface="Trebuchet MS" panose="020B0603020202020204" pitchFamily="34" charset="0"/>
                <a:cs typeface="Trebuchet MS" panose="020B0603020202020204" pitchFamily="34" charset="0"/>
              </a:rPr>
              <a:t>Puutarhakasvien vaihtoehtoiset kasvinsuojelumenetelmät 2/2</a:t>
            </a:r>
            <a:endParaRPr lang="fi-FI" sz="3200" dirty="0"/>
          </a:p>
        </p:txBody>
      </p:sp>
      <p:sp>
        <p:nvSpPr>
          <p:cNvPr id="3" name="Sisällön paikkamerkki 2">
            <a:extLst>
              <a:ext uri="{FF2B5EF4-FFF2-40B4-BE49-F238E27FC236}">
                <a16:creationId xmlns:a16="http://schemas.microsoft.com/office/drawing/2014/main" id="{5EC86ABC-F6E4-A484-DDD6-E75977CBCA5E}"/>
              </a:ext>
            </a:extLst>
          </p:cNvPr>
          <p:cNvSpPr>
            <a:spLocks noGrp="1"/>
          </p:cNvSpPr>
          <p:nvPr>
            <p:ph idx="1"/>
          </p:nvPr>
        </p:nvSpPr>
        <p:spPr/>
        <p:txBody>
          <a:bodyPr/>
          <a:lstStyle/>
          <a:p>
            <a:pPr>
              <a:lnSpc>
                <a:spcPct val="100000"/>
              </a:lnSpc>
            </a:pPr>
            <a:r>
              <a:rPr lang="fi-FI" altLang="fi-FI" sz="2200" noProof="0" dirty="0">
                <a:latin typeface="Calibri" panose="020F0502020204030204" pitchFamily="34" charset="0"/>
                <a:ea typeface="Georgia" panose="02040502050405020303" pitchFamily="18" charset="0"/>
                <a:cs typeface="Calibri" panose="020F0502020204030204" pitchFamily="34" charset="0"/>
              </a:rPr>
              <a:t>Tuenhakijan on laadittava vaihtoehtoisen kasvinsuojelun ennakkosuunnitelma lohko- ja kasvikohtaisesti kasvukauden alussa </a:t>
            </a:r>
            <a:r>
              <a:rPr lang="fi-FI" altLang="fi-FI" sz="2200" b="1" noProof="0" dirty="0">
                <a:latin typeface="Calibri" panose="020F0502020204030204" pitchFamily="34" charset="0"/>
                <a:ea typeface="Georgia" panose="02040502050405020303" pitchFamily="18" charset="0"/>
                <a:cs typeface="Calibri" panose="020F0502020204030204" pitchFamily="34" charset="0"/>
              </a:rPr>
              <a:t>31.5. mennessä</a:t>
            </a:r>
            <a:r>
              <a:rPr lang="fi-FI" altLang="fi-FI" sz="2200" noProof="0" dirty="0">
                <a:latin typeface="Calibri" panose="020F0502020204030204" pitchFamily="34" charset="0"/>
                <a:ea typeface="Georgia" panose="02040502050405020303" pitchFamily="18" charset="0"/>
                <a:cs typeface="Calibri" panose="020F0502020204030204" pitchFamily="34" charset="0"/>
              </a:rPr>
              <a:t>.</a:t>
            </a:r>
            <a:endParaRPr lang="fi-FI" altLang="fi-FI" sz="2200" dirty="0">
              <a:latin typeface="Calibri" panose="020F0502020204030204" pitchFamily="34" charset="0"/>
              <a:ea typeface="Georgia" panose="02040502050405020303" pitchFamily="18" charset="0"/>
              <a:cs typeface="Calibri" panose="020F0502020204030204" pitchFamily="34" charset="0"/>
            </a:endParaRPr>
          </a:p>
          <a:p>
            <a:pPr lvl="1">
              <a:lnSpc>
                <a:spcPct val="100000"/>
              </a:lnSpc>
            </a:pPr>
            <a:r>
              <a:rPr lang="fi-FI" altLang="fi-FI" sz="2000" b="1" dirty="0">
                <a:latin typeface="Calibri" panose="020F0502020204030204" pitchFamily="34" charset="0"/>
                <a:ea typeface="Georgia" panose="02040502050405020303" pitchFamily="18" charset="0"/>
                <a:cs typeface="Calibri" panose="020F0502020204030204" pitchFamily="34" charset="0"/>
              </a:rPr>
              <a:t>Huomioi erityisesti: </a:t>
            </a:r>
            <a:r>
              <a:rPr lang="fi-FI" altLang="fi-FI" sz="2000" dirty="0">
                <a:latin typeface="Calibri" panose="020F0502020204030204" pitchFamily="34" charset="0"/>
                <a:ea typeface="Georgia" panose="02040502050405020303" pitchFamily="18" charset="0"/>
                <a:cs typeface="Calibri" panose="020F0502020204030204" pitchFamily="34" charset="0"/>
              </a:rPr>
              <a:t>Ennakkosuunnitelma on toimitettava kuntaan vuodesta 2025 lähtien peltotukihaun yhteydessä</a:t>
            </a:r>
          </a:p>
          <a:p>
            <a:pPr lvl="1">
              <a:lnSpc>
                <a:spcPct val="100000"/>
              </a:lnSpc>
            </a:pPr>
            <a:r>
              <a:rPr lang="fi-FI" altLang="fi-FI" sz="2000" dirty="0">
                <a:latin typeface="Calibri" panose="020F0502020204030204" pitchFamily="34" charset="0"/>
                <a:ea typeface="Georgia" panose="02040502050405020303" pitchFamily="18" charset="0"/>
                <a:cs typeface="Calibri" panose="020F0502020204030204" pitchFamily="34" charset="0"/>
              </a:rPr>
              <a:t>Ennakkosuunnitelmapohja tulee Ruokaviraston sivuille.</a:t>
            </a:r>
          </a:p>
          <a:p>
            <a:r>
              <a:rPr lang="fi-FI" altLang="fi-FI" sz="2200" dirty="0">
                <a:latin typeface="+mn-lt"/>
                <a:ea typeface="Georgia" panose="02040502050405020303" pitchFamily="18" charset="0"/>
                <a:cs typeface="Calibri" panose="020F0502020204030204" pitchFamily="34" charset="0"/>
              </a:rPr>
              <a:t>Toimenpiteen toteutuksen seurantaa tarkennetaan.</a:t>
            </a:r>
          </a:p>
          <a:p>
            <a:pPr lvl="1"/>
            <a:r>
              <a:rPr lang="fi-FI" altLang="fi-FI" sz="2000" dirty="0">
                <a:latin typeface="+mn-lt"/>
                <a:ea typeface="Georgia" panose="02040502050405020303" pitchFamily="18" charset="0"/>
                <a:cs typeface="Calibri" panose="020F0502020204030204" pitchFamily="34" charset="0"/>
              </a:rPr>
              <a:t>Valvotaan kohdennetummin tai pyydetään selvityspyyntö katteen käytöstä.</a:t>
            </a:r>
          </a:p>
          <a:p>
            <a:r>
              <a:rPr lang="fi-FI" sz="2200" b="1" dirty="0">
                <a:latin typeface="+mn-lt"/>
              </a:rPr>
              <a:t>Huomioi erityisesti: </a:t>
            </a:r>
            <a:r>
              <a:rPr lang="fi-FI" sz="2200" dirty="0">
                <a:latin typeface="+mn-lt"/>
              </a:rPr>
              <a:t>Katetta on hoidettava/lisättävä tarpeen mukaan.</a:t>
            </a:r>
          </a:p>
          <a:p>
            <a:pPr lvl="1"/>
            <a:r>
              <a:rPr lang="fi-FI" sz="2000" dirty="0"/>
              <a:t>Kate tulee säilyttää monivuotisilla kasveilla koko kasvukauden, jos viljely jatkuu seuraavana vuonna.</a:t>
            </a:r>
          </a:p>
          <a:p>
            <a:pPr lvl="1"/>
            <a:r>
              <a:rPr lang="fi-FI" sz="2000" dirty="0"/>
              <a:t>Kate tulee säilyttää yksivuotisilla kasveilla ja monivuotisten kasvien viimeisenä viljelyvuonna sadonkorjuuseen saakka.</a:t>
            </a:r>
          </a:p>
        </p:txBody>
      </p:sp>
    </p:spTree>
    <p:extLst>
      <p:ext uri="{BB962C8B-B14F-4D97-AF65-F5344CB8AC3E}">
        <p14:creationId xmlns:p14="http://schemas.microsoft.com/office/powerpoint/2010/main" val="361880230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FF93BD-591A-EEFC-EC3F-F2478946536A}"/>
              </a:ext>
            </a:extLst>
          </p:cNvPr>
          <p:cNvSpPr>
            <a:spLocks noGrp="1"/>
          </p:cNvSpPr>
          <p:nvPr>
            <p:ph type="ctrTitle"/>
          </p:nvPr>
        </p:nvSpPr>
        <p:spPr>
          <a:xfrm>
            <a:off x="1507317" y="2251871"/>
            <a:ext cx="9144000" cy="2723543"/>
          </a:xfrm>
        </p:spPr>
        <p:txBody>
          <a:bodyPr>
            <a:normAutofit fontScale="90000"/>
          </a:bodyPr>
          <a:lstStyle/>
          <a:p>
            <a:r>
              <a:rPr lang="fi-FI" noProof="0" dirty="0"/>
              <a:t>Syysilmoituksella ilmoitettavat alat: </a:t>
            </a:r>
            <a:br>
              <a:rPr lang="fi-FI" noProof="0" dirty="0"/>
            </a:br>
            <a:r>
              <a:rPr lang="fi-FI" noProof="0" dirty="0"/>
              <a:t>- </a:t>
            </a:r>
            <a:r>
              <a:rPr lang="fi-FI" altLang="fi-FI" noProof="0" dirty="0">
                <a:latin typeface="Calibri" panose="020F0502020204030204" pitchFamily="34" charset="0"/>
                <a:ea typeface="Trebuchet MS" panose="020B0603020202020204" pitchFamily="34" charset="0"/>
                <a:cs typeface="Trebuchet MS" panose="020B0603020202020204" pitchFamily="34" charset="0"/>
              </a:rPr>
              <a:t>Kiertotalouden edistäminen</a:t>
            </a:r>
            <a:br>
              <a:rPr lang="fi-FI" altLang="fi-FI" noProof="0" dirty="0">
                <a:latin typeface="Calibri" panose="020F0502020204030204" pitchFamily="34" charset="0"/>
                <a:ea typeface="Trebuchet MS" panose="020B0603020202020204" pitchFamily="34" charset="0"/>
                <a:cs typeface="Trebuchet MS" panose="020B0603020202020204" pitchFamily="34" charset="0"/>
              </a:rPr>
            </a:br>
            <a:r>
              <a:rPr lang="fi-FI" altLang="fi-FI" noProof="0" dirty="0">
                <a:latin typeface="Calibri" panose="020F0502020204030204" pitchFamily="34" charset="0"/>
                <a:ea typeface="Trebuchet MS" panose="020B0603020202020204" pitchFamily="34" charset="0"/>
                <a:cs typeface="Trebuchet MS" panose="020B0603020202020204" pitchFamily="34" charset="0"/>
              </a:rPr>
              <a:t>- Valumavesien hallinta</a:t>
            </a:r>
            <a:br>
              <a:rPr lang="fi-FI" altLang="fi-FI" noProof="0" dirty="0">
                <a:latin typeface="Calibri" panose="020F0502020204030204" pitchFamily="34" charset="0"/>
                <a:ea typeface="Trebuchet MS" panose="020B0603020202020204" pitchFamily="34" charset="0"/>
                <a:cs typeface="Trebuchet MS" panose="020B0603020202020204" pitchFamily="34" charset="0"/>
              </a:rPr>
            </a:br>
            <a:r>
              <a:rPr lang="fi-FI" altLang="fi-FI" noProof="0" dirty="0">
                <a:latin typeface="Calibri" panose="020F0502020204030204" pitchFamily="34" charset="0"/>
                <a:ea typeface="Trebuchet MS" panose="020B0603020202020204" pitchFamily="34" charset="0"/>
                <a:cs typeface="Trebuchet MS" panose="020B0603020202020204" pitchFamily="34" charset="0"/>
              </a:rPr>
              <a:t>- Lintupellot</a:t>
            </a:r>
            <a:endParaRPr lang="fi-FI" noProof="0" dirty="0"/>
          </a:p>
        </p:txBody>
      </p:sp>
    </p:spTree>
    <p:extLst>
      <p:ext uri="{BB962C8B-B14F-4D97-AF65-F5344CB8AC3E}">
        <p14:creationId xmlns:p14="http://schemas.microsoft.com/office/powerpoint/2010/main" val="296779484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2">
            <a:extLst>
              <a:ext uri="{FF2B5EF4-FFF2-40B4-BE49-F238E27FC236}">
                <a16:creationId xmlns:a16="http://schemas.microsoft.com/office/drawing/2014/main" id="{FC5DDD17-2786-4CD2-BCC2-B4210E2EDBBE}"/>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Kiertotalouden edistäminen</a:t>
            </a:r>
          </a:p>
        </p:txBody>
      </p:sp>
      <p:sp>
        <p:nvSpPr>
          <p:cNvPr id="29699" name="Sisällön paikkamerkki 3">
            <a:extLst>
              <a:ext uri="{FF2B5EF4-FFF2-40B4-BE49-F238E27FC236}">
                <a16:creationId xmlns:a16="http://schemas.microsoft.com/office/drawing/2014/main" id="{07E5188D-A950-42A3-8302-BFB9341CA4C8}"/>
              </a:ext>
            </a:extLst>
          </p:cNvPr>
          <p:cNvSpPr>
            <a:spLocks noGrp="1" noChangeArrowheads="1"/>
          </p:cNvSpPr>
          <p:nvPr>
            <p:ph idx="1"/>
          </p:nvPr>
        </p:nvSpPr>
        <p:spPr bwMode="auto">
          <a:xfrm>
            <a:off x="528638" y="1530350"/>
            <a:ext cx="11296418" cy="4667250"/>
          </a:xfrm>
        </p:spPr>
        <p:txBody>
          <a:bodyPr vert="horz" wrap="square" lIns="91440" tIns="45720" rIns="91440" bIns="45720" numCol="1" anchor="t" anchorCtr="0" compatLnSpc="1">
            <a:prstTxWarp prst="textNoShape">
              <a:avLst/>
            </a:prstTxWarp>
          </a:bodyPr>
          <a:lstStyle/>
          <a:p>
            <a:pPr>
              <a:defRPr/>
            </a:pPr>
            <a:r>
              <a:rPr lang="fi-FI" altLang="fi-FI" sz="2000" b="1" noProof="0" dirty="0">
                <a:latin typeface="Calibri" panose="020F0502020204030204" pitchFamily="34" charset="0"/>
                <a:ea typeface="Georgia" panose="02040502050405020303" pitchFamily="18" charset="0"/>
                <a:cs typeface="Georgia" panose="02040502050405020303" pitchFamily="18" charset="0"/>
              </a:rPr>
              <a:t>Syysilmoituksessa kiertotalouden edistäminen (37 €/ha)</a:t>
            </a:r>
          </a:p>
          <a:p>
            <a:pPr lvl="1">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Neljä eri ”pääainetta”</a:t>
            </a:r>
          </a:p>
          <a:p>
            <a:pPr lvl="2">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Nestemäiset aineet 15 </a:t>
            </a:r>
            <a:r>
              <a:rPr lang="fi-FI" sz="1800" dirty="0">
                <a:latin typeface="Arial" panose="020B0604020202020204" pitchFamily="34" charset="0"/>
                <a:cs typeface="Arial" panose="020B0604020202020204" pitchFamily="34" charset="0"/>
              </a:rPr>
              <a:t>m³/ha</a:t>
            </a:r>
            <a:endParaRPr lang="fi-FI" altLang="fi-FI" sz="1800" noProof="0" dirty="0">
              <a:latin typeface="Calibri" panose="020F0502020204030204" pitchFamily="34" charset="0"/>
              <a:ea typeface="Georgia" panose="02040502050405020303" pitchFamily="18" charset="0"/>
              <a:cs typeface="Georgia" panose="02040502050405020303" pitchFamily="18" charset="0"/>
            </a:endParaRPr>
          </a:p>
          <a:p>
            <a:pPr lvl="2">
              <a:defRPr/>
            </a:pPr>
            <a:r>
              <a:rPr lang="fi-FI" altLang="fi-FI" sz="1800" noProof="0" dirty="0">
                <a:latin typeface="Calibri" panose="020F0502020204030204" pitchFamily="34" charset="0"/>
                <a:ea typeface="Calibri" panose="020F0502020204030204" pitchFamily="34" charset="0"/>
                <a:cs typeface="Calibri" panose="020F0502020204030204" pitchFamily="34" charset="0"/>
              </a:rPr>
              <a:t>Kiinteät aineet, joiden kuiva-ainepitoisuus vähintään 20%   10</a:t>
            </a:r>
            <a:r>
              <a:rPr lang="fi-FI" sz="1800" dirty="0">
                <a:latin typeface="Calibri" panose="020F0502020204030204" pitchFamily="34" charset="0"/>
                <a:ea typeface="Calibri" panose="020F0502020204030204" pitchFamily="34" charset="0"/>
                <a:cs typeface="Calibri" panose="020F0502020204030204" pitchFamily="34" charset="0"/>
              </a:rPr>
              <a:t> m³/ha  (voimassa oleva analyysi)</a:t>
            </a:r>
            <a:endParaRPr lang="fi-FI" altLang="fi-FI" sz="1800" noProof="0" dirty="0">
              <a:latin typeface="Calibri" panose="020F0502020204030204" pitchFamily="34" charset="0"/>
              <a:ea typeface="Calibri" panose="020F0502020204030204" pitchFamily="34" charset="0"/>
              <a:cs typeface="Calibri" panose="020F0502020204030204" pitchFamily="34" charset="0"/>
            </a:endParaRPr>
          </a:p>
          <a:p>
            <a:pPr lvl="2">
              <a:defRPr/>
            </a:pPr>
            <a:r>
              <a:rPr lang="fi-FI" altLang="fi-FI" sz="1800" noProof="0" dirty="0">
                <a:latin typeface="Calibri" panose="020F0502020204030204" pitchFamily="34" charset="0"/>
                <a:ea typeface="Calibri" panose="020F0502020204030204" pitchFamily="34" charset="0"/>
                <a:cs typeface="Calibri" panose="020F0502020204030204" pitchFamily="34" charset="0"/>
              </a:rPr>
              <a:t>Nestemäiset aineet, joiden P-pitoisuus vähintään 3 kg/m</a:t>
            </a:r>
            <a:r>
              <a:rPr lang="fi-FI" altLang="fi-FI" sz="1800" baseline="30000" noProof="0" dirty="0">
                <a:latin typeface="Calibri" panose="020F0502020204030204" pitchFamily="34" charset="0"/>
                <a:ea typeface="Calibri" panose="020F0502020204030204" pitchFamily="34" charset="0"/>
                <a:cs typeface="Calibri" panose="020F0502020204030204" pitchFamily="34" charset="0"/>
              </a:rPr>
              <a:t>3    </a:t>
            </a:r>
            <a:r>
              <a:rPr lang="fi-FI" altLang="fi-FI" sz="1800" noProof="0" dirty="0">
                <a:latin typeface="Calibri" panose="020F0502020204030204" pitchFamily="34" charset="0"/>
                <a:ea typeface="Calibri" panose="020F0502020204030204" pitchFamily="34" charset="0"/>
                <a:cs typeface="Calibri" panose="020F0502020204030204" pitchFamily="34" charset="0"/>
              </a:rPr>
              <a:t>5</a:t>
            </a:r>
            <a:r>
              <a:rPr lang="fi-FI" sz="1800" dirty="0">
                <a:latin typeface="Calibri" panose="020F0502020204030204" pitchFamily="34" charset="0"/>
                <a:ea typeface="Calibri" panose="020F0502020204030204" pitchFamily="34" charset="0"/>
                <a:cs typeface="Calibri" panose="020F0502020204030204" pitchFamily="34" charset="0"/>
              </a:rPr>
              <a:t> m³/ha    (voimassa oleva analyysi)</a:t>
            </a:r>
            <a:endParaRPr lang="fi-FI" altLang="fi-FI" sz="1800" baseline="30000" noProof="0" dirty="0">
              <a:latin typeface="Calibri" panose="020F0502020204030204" pitchFamily="34" charset="0"/>
              <a:ea typeface="Calibri" panose="020F0502020204030204" pitchFamily="34" charset="0"/>
              <a:cs typeface="Calibri" panose="020F0502020204030204" pitchFamily="34" charset="0"/>
            </a:endParaRPr>
          </a:p>
          <a:p>
            <a:pPr lvl="2">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Kiinteät aineet, joiden P-pitoisuus vähintään 3 kg/m</a:t>
            </a:r>
            <a:r>
              <a:rPr lang="fi-FI" altLang="fi-FI" sz="1800" baseline="30000" noProof="0" dirty="0">
                <a:latin typeface="Calibri" panose="020F0502020204030204" pitchFamily="34" charset="0"/>
                <a:ea typeface="Georgia" panose="02040502050405020303" pitchFamily="18" charset="0"/>
                <a:cs typeface="Georgia" panose="02040502050405020303" pitchFamily="18" charset="0"/>
              </a:rPr>
              <a:t>3	      </a:t>
            </a:r>
            <a:r>
              <a:rPr lang="fi-FI" altLang="fi-FI" sz="1800" noProof="0" dirty="0">
                <a:latin typeface="Calibri" panose="020F0502020204030204" pitchFamily="34" charset="0"/>
                <a:ea typeface="Calibri" panose="020F0502020204030204" pitchFamily="34" charset="0"/>
                <a:cs typeface="Calibri" panose="020F0502020204030204" pitchFamily="34" charset="0"/>
              </a:rPr>
              <a:t>5</a:t>
            </a:r>
            <a:r>
              <a:rPr lang="fi-FI" sz="1800" dirty="0">
                <a:latin typeface="Calibri" panose="020F0502020204030204" pitchFamily="34" charset="0"/>
                <a:ea typeface="Calibri" panose="020F0502020204030204" pitchFamily="34" charset="0"/>
                <a:cs typeface="Calibri" panose="020F0502020204030204" pitchFamily="34" charset="0"/>
              </a:rPr>
              <a:t> m³/ha    (voimassa oleva analyysi)</a:t>
            </a:r>
            <a:endParaRPr lang="fi-FI" altLang="fi-FI" sz="1800" baseline="30000" noProof="0" dirty="0">
              <a:latin typeface="Calibri" panose="020F0502020204030204" pitchFamily="34" charset="0"/>
              <a:ea typeface="Georgia" panose="02040502050405020303" pitchFamily="18" charset="0"/>
              <a:cs typeface="Georgia" panose="02040502050405020303" pitchFamily="18" charset="0"/>
            </a:endParaRPr>
          </a:p>
          <a:p>
            <a:pPr lvl="1">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Samalle </a:t>
            </a:r>
            <a:r>
              <a:rPr lang="fi-FI" altLang="fi-FI" sz="1800" b="1" noProof="0" dirty="0">
                <a:latin typeface="Calibri" panose="020F0502020204030204" pitchFamily="34" charset="0"/>
                <a:ea typeface="Georgia" panose="02040502050405020303" pitchFamily="18" charset="0"/>
                <a:cs typeface="Georgia" panose="02040502050405020303" pitchFamily="18" charset="0"/>
              </a:rPr>
              <a:t>alalle</a:t>
            </a:r>
            <a:r>
              <a:rPr lang="fi-FI" altLang="fi-FI" sz="1800" noProof="0" dirty="0">
                <a:latin typeface="Calibri" panose="020F0502020204030204" pitchFamily="34" charset="0"/>
                <a:ea typeface="Georgia" panose="02040502050405020303" pitchFamily="18" charset="0"/>
                <a:cs typeface="Georgia" panose="02040502050405020303" pitchFamily="18" charset="0"/>
              </a:rPr>
              <a:t> voi ilmoittaa vain yhtä ainetta.</a:t>
            </a:r>
          </a:p>
          <a:p>
            <a:pPr lvl="1">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Suojavyöhykkeelle, luonnonhoitonurmelle ja suojakaistan alalle ei voi saada korvausta.</a:t>
            </a:r>
          </a:p>
          <a:p>
            <a:pPr lvl="1">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Oman </a:t>
            </a:r>
            <a:r>
              <a:rPr lang="fi-FI" altLang="fi-FI" sz="1800" dirty="0">
                <a:latin typeface="Calibri" panose="020F0502020204030204" pitchFamily="34" charset="0"/>
                <a:ea typeface="Georgia" panose="02040502050405020303" pitchFamily="18" charset="0"/>
                <a:cs typeface="Georgia" panose="02040502050405020303" pitchFamily="18" charset="0"/>
              </a:rPr>
              <a:t>tilan kuivalannasta korvausta ei makseta. Maksetaan, j</a:t>
            </a:r>
            <a:r>
              <a:rPr lang="fi-FI" altLang="fi-FI" sz="1800" noProof="0" dirty="0" err="1">
                <a:latin typeface="Calibri" panose="020F0502020204030204" pitchFamily="34" charset="0"/>
                <a:ea typeface="Georgia" panose="02040502050405020303" pitchFamily="18" charset="0"/>
                <a:cs typeface="Georgia" panose="02040502050405020303" pitchFamily="18" charset="0"/>
              </a:rPr>
              <a:t>os</a:t>
            </a:r>
            <a:r>
              <a:rPr lang="fi-FI" altLang="fi-FI" sz="1800" noProof="0" dirty="0">
                <a:latin typeface="Calibri" panose="020F0502020204030204" pitchFamily="34" charset="0"/>
                <a:ea typeface="Georgia" panose="02040502050405020303" pitchFamily="18" charset="0"/>
                <a:cs typeface="Georgia" panose="02040502050405020303" pitchFamily="18" charset="0"/>
              </a:rPr>
              <a:t> kuivalanta on kierrätetty biokaasulaitoksessa.</a:t>
            </a:r>
          </a:p>
          <a:p>
            <a:pPr>
              <a:defRPr/>
            </a:pPr>
            <a:r>
              <a:rPr lang="fi-FI" altLang="fi-FI" sz="2000" dirty="0">
                <a:latin typeface="Calibri" panose="020F0502020204030204" pitchFamily="34" charset="0"/>
                <a:ea typeface="Georgia" panose="02040502050405020303" pitchFamily="18" charset="0"/>
                <a:cs typeface="Georgia" panose="02040502050405020303" pitchFamily="18" charset="0"/>
              </a:rPr>
              <a:t>Kirjanpito määristä, ajoista kertyvistä ravinteista, ettei tule ylityksiä. </a:t>
            </a:r>
          </a:p>
          <a:p>
            <a:pPr>
              <a:defRPr/>
            </a:pPr>
            <a:r>
              <a:rPr lang="fi-FI" altLang="fi-FI" sz="2000" b="1" dirty="0">
                <a:latin typeface="Calibri" panose="020F0502020204030204" pitchFamily="34" charset="0"/>
                <a:ea typeface="Georgia" panose="02040502050405020303" pitchFamily="18" charset="0"/>
                <a:cs typeface="Georgia" panose="02040502050405020303" pitchFamily="18" charset="0"/>
              </a:rPr>
              <a:t>Huomioi erityisesti</a:t>
            </a:r>
            <a:r>
              <a:rPr lang="fi-FI" altLang="fi-FI" sz="2000" dirty="0">
                <a:latin typeface="Calibri" panose="020F0502020204030204" pitchFamily="34" charset="0"/>
                <a:ea typeface="Georgia" panose="02040502050405020303" pitchFamily="18" charset="0"/>
                <a:cs typeface="Georgia" panose="02040502050405020303" pitchFamily="18" charset="0"/>
              </a:rPr>
              <a:t>: Lannoitusaineiden luettelo muuttuu. </a:t>
            </a:r>
          </a:p>
          <a:p>
            <a:pPr>
              <a:defRPr/>
            </a:pPr>
            <a:r>
              <a:rPr lang="fi-FI" altLang="fi-FI" sz="2000" dirty="0">
                <a:latin typeface="Calibri" panose="020F0502020204030204" pitchFamily="34" charset="0"/>
                <a:ea typeface="Georgia" panose="02040502050405020303" pitchFamily="18" charset="0"/>
                <a:cs typeface="Georgia" panose="02040502050405020303" pitchFamily="18" charset="0"/>
              </a:rPr>
              <a:t>Muista valita toimenpide jo peltotukien haussa!</a:t>
            </a:r>
          </a:p>
          <a:p>
            <a:pPr lvl="1">
              <a:defRPr/>
            </a:pPr>
            <a:r>
              <a:rPr lang="fi-FI" altLang="fi-FI" sz="1800" dirty="0">
                <a:latin typeface="Calibri" panose="020F0502020204030204" pitchFamily="34" charset="0"/>
                <a:ea typeface="Georgia" panose="02040502050405020303" pitchFamily="18" charset="0"/>
                <a:cs typeface="Georgia" panose="02040502050405020303" pitchFamily="18" charset="0"/>
              </a:rPr>
              <a:t>Alat ilmoitetaan vasta syysilmoituksella.</a:t>
            </a:r>
          </a:p>
          <a:p>
            <a:pPr>
              <a:defRPr/>
            </a:pPr>
            <a:endParaRPr lang="fi-FI" altLang="fi-FI" sz="2000" dirty="0">
              <a:latin typeface="Calibri" panose="020F0502020204030204" pitchFamily="34" charset="0"/>
              <a:ea typeface="Georgia" panose="02040502050405020303" pitchFamily="18" charset="0"/>
              <a:cs typeface="Georgia" panose="02040502050405020303" pitchFamily="18" charset="0"/>
            </a:endParaRPr>
          </a:p>
          <a:p>
            <a:pPr>
              <a:defRPr/>
            </a:pPr>
            <a:endParaRPr lang="fi-FI" altLang="fi-FI" sz="2000" noProof="0" dirty="0">
              <a:latin typeface="Calibri" panose="020F0502020204030204" pitchFamily="34" charset="0"/>
              <a:ea typeface="Georgia" panose="02040502050405020303" pitchFamily="18" charset="0"/>
              <a:cs typeface="Georgia" panose="02040502050405020303" pitchFamily="18" charset="0"/>
            </a:endParaRPr>
          </a:p>
          <a:p>
            <a:pPr marL="0" indent="0">
              <a:buNone/>
              <a:defRPr/>
            </a:pPr>
            <a:endParaRPr lang="fi-FI" altLang="fi-FI" sz="1800" noProof="0" dirty="0">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41905106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CCEBA3-5654-48E9-B01A-9ECD2D1A5430}"/>
              </a:ext>
            </a:extLst>
          </p:cNvPr>
          <p:cNvSpPr>
            <a:spLocks noGrp="1"/>
          </p:cNvSpPr>
          <p:nvPr>
            <p:ph type="title"/>
          </p:nvPr>
        </p:nvSpPr>
        <p:spPr>
          <a:xfrm>
            <a:off x="528098" y="365125"/>
            <a:ext cx="9757458" cy="911225"/>
          </a:xfrm>
        </p:spPr>
        <p:txBody>
          <a:bodyPr/>
          <a:lstStyle/>
          <a:p>
            <a:r>
              <a:rPr lang="fi-FI" noProof="0" dirty="0"/>
              <a:t>Valumavesien hallinta 1/2</a:t>
            </a:r>
          </a:p>
        </p:txBody>
      </p:sp>
      <p:sp>
        <p:nvSpPr>
          <p:cNvPr id="3" name="Sisällön paikkamerkki 2">
            <a:extLst>
              <a:ext uri="{FF2B5EF4-FFF2-40B4-BE49-F238E27FC236}">
                <a16:creationId xmlns:a16="http://schemas.microsoft.com/office/drawing/2014/main" id="{F682911A-A3FC-4FAF-8ECA-49990784304B}"/>
              </a:ext>
            </a:extLst>
          </p:cNvPr>
          <p:cNvSpPr>
            <a:spLocks noGrp="1"/>
          </p:cNvSpPr>
          <p:nvPr>
            <p:ph idx="1"/>
          </p:nvPr>
        </p:nvSpPr>
        <p:spPr>
          <a:xfrm>
            <a:off x="528098" y="1276350"/>
            <a:ext cx="11111452" cy="4900613"/>
          </a:xfrm>
        </p:spPr>
        <p:txBody>
          <a:bodyPr/>
          <a:lstStyle/>
          <a:p>
            <a:pPr>
              <a:spcAft>
                <a:spcPts val="0"/>
              </a:spcAft>
              <a:buSzPts val="2000"/>
            </a:pPr>
            <a:r>
              <a:rPr lang="fi-FI" altLang="fi-FI" sz="1800" dirty="0">
                <a:latin typeface="+mn-lt"/>
                <a:ea typeface="Georgia" panose="02040502050405020303" pitchFamily="18" charset="0"/>
                <a:cs typeface="Georgia" panose="02040502050405020303" pitchFamily="18" charset="0"/>
              </a:rPr>
              <a:t>Ilmoita toimenpiteen peruslohkot vuoden 2025 peltotukien haussa.  Sitoumuskausi viisi vuotta.</a:t>
            </a:r>
            <a:endParaRPr lang="fi-FI" sz="1800" dirty="0">
              <a:latin typeface="+mn-lt"/>
            </a:endParaRPr>
          </a:p>
          <a:p>
            <a:pPr marL="228600" indent="-228600" algn="l" rtl="0" eaLnBrk="0" fontAlgn="base" hangingPunct="0">
              <a:lnSpc>
                <a:spcPct val="90000"/>
              </a:lnSpc>
              <a:spcBef>
                <a:spcPts val="1000"/>
              </a:spcBef>
              <a:spcAft>
                <a:spcPts val="0"/>
              </a:spcAft>
              <a:buClr>
                <a:schemeClr val="accent1"/>
              </a:buClr>
              <a:buSzPts val="2000"/>
              <a:buFont typeface="Arial" panose="020B0604020202020204" pitchFamily="34" charset="0"/>
              <a:buChar char="•"/>
            </a:pPr>
            <a:r>
              <a:rPr lang="fi-FI" altLang="fi-FI" sz="1800" dirty="0">
                <a:latin typeface="+mn-lt"/>
              </a:rPr>
              <a:t>Syysilmoituksessa ilmoitetaan toimenpiteeseen sama ala valumavesien hallintaan kuin vuonna 2024 sekä uudet alat. </a:t>
            </a:r>
            <a:r>
              <a:rPr lang="fi-FI" sz="1600" dirty="0">
                <a:latin typeface="+mn-lt"/>
              </a:rPr>
              <a:t>Takaisinperintä, jos et ilmoita.</a:t>
            </a:r>
          </a:p>
          <a:p>
            <a:r>
              <a:rPr lang="fi-FI" sz="1800" b="1" noProof="0" dirty="0">
                <a:latin typeface="+mn-lt"/>
              </a:rPr>
              <a:t>Uuden vuonna 2025 </a:t>
            </a:r>
            <a:r>
              <a:rPr lang="fi-FI" sz="1800" b="1" dirty="0">
                <a:latin typeface="+mn-lt"/>
              </a:rPr>
              <a:t>ilmoitettavan a</a:t>
            </a:r>
            <a:r>
              <a:rPr lang="fi-FI" sz="1800" b="1" noProof="0" dirty="0">
                <a:latin typeface="+mn-lt"/>
              </a:rPr>
              <a:t>la on oltava</a:t>
            </a:r>
          </a:p>
          <a:p>
            <a:pPr marL="800100" lvl="1" indent="-342900">
              <a:buFont typeface="+mj-lt"/>
              <a:buAutoNum type="arabicPeriod"/>
            </a:pPr>
            <a:r>
              <a:rPr lang="fi-FI" sz="1800" noProof="0" dirty="0">
                <a:latin typeface="+mn-lt"/>
              </a:rPr>
              <a:t>Turvemaata (näyte pitää olla analysoitu </a:t>
            </a:r>
            <a:r>
              <a:rPr lang="fi-FI" sz="1800" b="1" noProof="0" dirty="0">
                <a:latin typeface="+mn-lt"/>
              </a:rPr>
              <a:t>30.9. mennessä</a:t>
            </a:r>
            <a:r>
              <a:rPr lang="fi-FI" sz="1800" noProof="0" dirty="0">
                <a:latin typeface="+mn-lt"/>
              </a:rPr>
              <a:t>) (</a:t>
            </a:r>
            <a:r>
              <a:rPr lang="en-US" sz="1800" noProof="0" dirty="0" err="1">
                <a:latin typeface="+mn-lt"/>
              </a:rPr>
              <a:t>BCt</a:t>
            </a:r>
            <a:r>
              <a:rPr lang="en-US" sz="1800" noProof="0" dirty="0">
                <a:latin typeface="+mn-lt"/>
              </a:rPr>
              <a:t>, Ct, </a:t>
            </a:r>
            <a:r>
              <a:rPr lang="en-US" sz="1800" noProof="0" dirty="0" err="1">
                <a:latin typeface="+mn-lt"/>
              </a:rPr>
              <a:t>LCt</a:t>
            </a:r>
            <a:r>
              <a:rPr lang="en-US" sz="1800" noProof="0" dirty="0">
                <a:latin typeface="+mn-lt"/>
              </a:rPr>
              <a:t>, </a:t>
            </a:r>
            <a:r>
              <a:rPr lang="en-US" sz="1800" noProof="0" dirty="0" err="1">
                <a:latin typeface="+mn-lt"/>
              </a:rPr>
              <a:t>SCt</a:t>
            </a:r>
            <a:r>
              <a:rPr lang="en-US" sz="1800" noProof="0" dirty="0">
                <a:latin typeface="+mn-lt"/>
              </a:rPr>
              <a:t>, </a:t>
            </a:r>
            <a:r>
              <a:rPr lang="en-US" sz="1800" noProof="0" dirty="0" err="1">
                <a:latin typeface="+mn-lt"/>
              </a:rPr>
              <a:t>CSt</a:t>
            </a:r>
            <a:r>
              <a:rPr lang="en-US" sz="1800" noProof="0" dirty="0">
                <a:latin typeface="+mn-lt"/>
              </a:rPr>
              <a:t>, </a:t>
            </a:r>
            <a:r>
              <a:rPr lang="en-US" sz="1800" noProof="0" dirty="0" err="1">
                <a:latin typeface="+mn-lt"/>
              </a:rPr>
              <a:t>LSt</a:t>
            </a:r>
            <a:r>
              <a:rPr lang="en-US" sz="1800" noProof="0" dirty="0">
                <a:latin typeface="+mn-lt"/>
              </a:rPr>
              <a:t> tai St)</a:t>
            </a:r>
            <a:endParaRPr lang="fi-FI" sz="1800" noProof="0" dirty="0">
              <a:latin typeface="+mn-lt"/>
            </a:endParaRPr>
          </a:p>
          <a:p>
            <a:pPr marL="800100" lvl="1" indent="-342900">
              <a:buFont typeface="+mj-lt"/>
              <a:buAutoNum type="arabicPeriod"/>
            </a:pPr>
            <a:r>
              <a:rPr lang="fi-FI" sz="1800" noProof="0" dirty="0">
                <a:latin typeface="+mn-lt"/>
              </a:rPr>
              <a:t>Hapanta sulfaattimaata (näyte </a:t>
            </a:r>
            <a:r>
              <a:rPr lang="fi-FI" sz="1800" dirty="0">
                <a:latin typeface="+mn-lt"/>
              </a:rPr>
              <a:t>pitää</a:t>
            </a:r>
            <a:r>
              <a:rPr lang="fi-FI" sz="1800" noProof="0" dirty="0">
                <a:latin typeface="+mn-lt"/>
              </a:rPr>
              <a:t> olla analysoitu </a:t>
            </a:r>
            <a:r>
              <a:rPr lang="fi-FI" sz="1800" b="1" noProof="0" dirty="0">
                <a:latin typeface="+mn-lt"/>
              </a:rPr>
              <a:t>30.9. mennessä</a:t>
            </a:r>
            <a:r>
              <a:rPr lang="fi-FI" sz="1800" noProof="0" dirty="0">
                <a:latin typeface="+mn-lt"/>
              </a:rPr>
              <a:t>)</a:t>
            </a:r>
          </a:p>
          <a:p>
            <a:pPr marL="1257300" lvl="2" indent="-342900">
              <a:buFont typeface="+mj-lt"/>
              <a:buAutoNum type="alphaLcParenR"/>
            </a:pPr>
            <a:r>
              <a:rPr lang="fi-FI" sz="1800" noProof="0" dirty="0">
                <a:latin typeface="+mn-lt"/>
              </a:rPr>
              <a:t>Näytteen perusteella</a:t>
            </a:r>
          </a:p>
          <a:p>
            <a:pPr marL="1371600" lvl="3" indent="0">
              <a:buNone/>
            </a:pPr>
            <a:r>
              <a:rPr lang="fi-FI" sz="1400" noProof="0" dirty="0">
                <a:latin typeface="+mn-lt"/>
              </a:rPr>
              <a:t>0,5–1,5 metrin syvyydeltä, ilman </a:t>
            </a:r>
            <a:r>
              <a:rPr lang="fi-FI" sz="1400" noProof="0" dirty="0" err="1">
                <a:latin typeface="+mn-lt"/>
              </a:rPr>
              <a:t>inkubaatiota</a:t>
            </a:r>
            <a:r>
              <a:rPr lang="fi-FI" sz="1400" noProof="0" dirty="0">
                <a:latin typeface="+mn-lt"/>
              </a:rPr>
              <a:t> määritetty pH on alle 4,5 tai enintään 16 viikon jälkeen mitattu pH on alle 4,0.</a:t>
            </a:r>
            <a:endParaRPr lang="fi-FI" sz="1400" dirty="0">
              <a:latin typeface="+mn-lt"/>
            </a:endParaRPr>
          </a:p>
          <a:p>
            <a:pPr marL="1257300" lvl="2" indent="-342900">
              <a:buFont typeface="+mj-lt"/>
              <a:buAutoNum type="alphaLcParenR"/>
            </a:pPr>
            <a:r>
              <a:rPr lang="fi-FI" sz="1800" dirty="0">
                <a:latin typeface="+mn-lt"/>
              </a:rPr>
              <a:t>Geologian tutkimuskeskuksen kartan perusteella </a:t>
            </a:r>
            <a:r>
              <a:rPr lang="fi-FI" sz="1600" noProof="0" dirty="0">
                <a:latin typeface="+mn-lt"/>
                <a:hlinkClick r:id="rId2">
                  <a:extLst>
                    <a:ext uri="{A12FA001-AC4F-418D-AE19-62706E023703}">
                      <ahyp:hlinkClr xmlns:ahyp="http://schemas.microsoft.com/office/drawing/2018/hyperlinkcolor" val="tx"/>
                    </a:ext>
                  </a:extLst>
                </a:hlinkClick>
              </a:rPr>
              <a:t>https://gtkdata.gtk.fi/hasu/index.html</a:t>
            </a:r>
            <a:r>
              <a:rPr lang="fi-FI" sz="1600" noProof="0" dirty="0">
                <a:latin typeface="+mn-lt"/>
              </a:rPr>
              <a:t> </a:t>
            </a:r>
          </a:p>
          <a:p>
            <a:pPr marL="914400" lvl="2" indent="0">
              <a:buNone/>
            </a:pPr>
            <a:r>
              <a:rPr lang="fi-FI" sz="1600" noProof="0" dirty="0">
                <a:latin typeface="+mn-lt"/>
              </a:rPr>
              <a:t>        Karttataso myös </a:t>
            </a:r>
            <a:r>
              <a:rPr lang="fi-FI" sz="1600" noProof="0" dirty="0" err="1">
                <a:latin typeface="+mn-lt"/>
              </a:rPr>
              <a:t>Vipussa</a:t>
            </a:r>
            <a:endParaRPr lang="fi-FI" sz="1600" noProof="0" dirty="0">
              <a:latin typeface="+mn-lt"/>
            </a:endParaRPr>
          </a:p>
          <a:p>
            <a:pPr marL="800100" lvl="1" indent="-342900">
              <a:buFont typeface="+mj-lt"/>
              <a:buAutoNum type="arabicPeriod"/>
            </a:pPr>
            <a:r>
              <a:rPr lang="fi-FI" sz="1800" noProof="0" dirty="0">
                <a:latin typeface="+mn-lt"/>
              </a:rPr>
              <a:t>Edellisellä kaudella valumavesien toimenpiteessä ollutta alaa. (2015 - 2022 välisenä aikana vähintään kerran)</a:t>
            </a:r>
          </a:p>
          <a:p>
            <a:r>
              <a:rPr lang="fi-FI" sz="1800" noProof="0" dirty="0">
                <a:latin typeface="+mn-lt"/>
              </a:rPr>
              <a:t>Ojastokartta on oltava </a:t>
            </a:r>
            <a:r>
              <a:rPr lang="fi-FI" sz="1800" b="1" noProof="0" dirty="0">
                <a:latin typeface="+mn-lt"/>
              </a:rPr>
              <a:t>30.9. mennessä</a:t>
            </a:r>
            <a:r>
              <a:rPr lang="fi-FI" sz="1800" noProof="0" dirty="0">
                <a:latin typeface="+mn-lt"/>
              </a:rPr>
              <a:t>.</a:t>
            </a:r>
          </a:p>
          <a:p>
            <a:r>
              <a:rPr lang="fi-FI" sz="1800" noProof="0" dirty="0">
                <a:latin typeface="+mn-lt"/>
              </a:rPr>
              <a:t>Toimenpiteen järjestelmän on oltava valmis </a:t>
            </a:r>
            <a:r>
              <a:rPr lang="fi-FI" sz="1800" b="1" noProof="0" dirty="0">
                <a:latin typeface="+mn-lt"/>
              </a:rPr>
              <a:t>30.4. mennessä</a:t>
            </a:r>
            <a:r>
              <a:rPr lang="fi-FI" sz="1800" noProof="0" dirty="0">
                <a:latin typeface="+mn-lt"/>
              </a:rPr>
              <a:t>, sinä sitoumusvuonna jona hakee korvausta.</a:t>
            </a:r>
          </a:p>
          <a:p>
            <a:r>
              <a:rPr lang="fi-FI" sz="1800" b="1" dirty="0">
                <a:latin typeface="+mn-lt"/>
              </a:rPr>
              <a:t>Huomioi erityisesti: </a:t>
            </a:r>
            <a:r>
              <a:rPr lang="fi-FI" sz="1800" dirty="0">
                <a:latin typeface="+mn-lt"/>
              </a:rPr>
              <a:t>Valvontaa tehostetaan. Tee muistiinpanoja hoitotoimenpiteistä</a:t>
            </a:r>
            <a:endParaRPr lang="fi-FI" sz="1800" noProof="0" dirty="0">
              <a:latin typeface="+mn-lt"/>
            </a:endParaRPr>
          </a:p>
        </p:txBody>
      </p:sp>
    </p:spTree>
    <p:extLst>
      <p:ext uri="{BB962C8B-B14F-4D97-AF65-F5344CB8AC3E}">
        <p14:creationId xmlns:p14="http://schemas.microsoft.com/office/powerpoint/2010/main" val="15578310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tsikko 2">
            <a:extLst>
              <a:ext uri="{FF2B5EF4-FFF2-40B4-BE49-F238E27FC236}">
                <a16:creationId xmlns:a16="http://schemas.microsoft.com/office/drawing/2014/main" id="{4035119C-1E65-418B-9576-7BD40EA5167F}"/>
              </a:ext>
            </a:extLst>
          </p:cNvPr>
          <p:cNvSpPr>
            <a:spLocks noGrp="1" noChangeArrowheads="1"/>
          </p:cNvSpPr>
          <p:nvPr>
            <p:ph type="title"/>
          </p:nvPr>
        </p:nvSpPr>
        <p:spPr bwMode="auto">
          <a:xfrm>
            <a:off x="528638" y="365125"/>
            <a:ext cx="9756775" cy="112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Valumavesien hallinta 2/2</a:t>
            </a:r>
          </a:p>
        </p:txBody>
      </p:sp>
      <p:sp>
        <p:nvSpPr>
          <p:cNvPr id="29699" name="Sisällön paikkamerkki 3">
            <a:extLst>
              <a:ext uri="{FF2B5EF4-FFF2-40B4-BE49-F238E27FC236}">
                <a16:creationId xmlns:a16="http://schemas.microsoft.com/office/drawing/2014/main" id="{2C87254E-4C1B-4DC0-8329-971F3624AA17}"/>
              </a:ext>
            </a:extLst>
          </p:cNvPr>
          <p:cNvSpPr>
            <a:spLocks noGrp="1" noChangeArrowheads="1"/>
          </p:cNvSpPr>
          <p:nvPr>
            <p:ph idx="1"/>
          </p:nvPr>
        </p:nvSpPr>
        <p:spPr bwMode="auto">
          <a:xfrm>
            <a:off x="719138" y="1485900"/>
            <a:ext cx="9663112" cy="2117725"/>
          </a:xfrm>
        </p:spPr>
        <p:txBody>
          <a:bodyPr vert="horz" wrap="square" lIns="91440" tIns="45720" rIns="91440" bIns="45720" numCol="1" anchor="t" anchorCtr="0" compatLnSpc="1">
            <a:prstTxWarp prst="textNoShape">
              <a:avLst/>
            </a:prstTxWarp>
            <a:normAutofit/>
          </a:bodyPr>
          <a:lstStyle/>
          <a:p>
            <a:pPr marL="0" indent="0">
              <a:buFont typeface="Arial" panose="020B0604020202020204" pitchFamily="34" charset="0"/>
              <a:buNone/>
              <a:defRPr/>
            </a:pPr>
            <a:r>
              <a:rPr lang="fi-FI" sz="1800" b="1" noProof="0" dirty="0">
                <a:latin typeface="Calibri" panose="020F0502020204030204" pitchFamily="34" charset="0"/>
                <a:ea typeface="Calibri" panose="020F0502020204030204" pitchFamily="34" charset="0"/>
                <a:cs typeface="Calibri" panose="020F0502020204030204" pitchFamily="34" charset="0"/>
              </a:rPr>
              <a:t>Säätösalaojitus 77 €/ha</a:t>
            </a:r>
          </a:p>
          <a:p>
            <a:pPr>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Säätökaivoilla tai muilla padotuslaitteilla säädetään salaojitetun alueen veden korkeutta.</a:t>
            </a:r>
          </a:p>
          <a:p>
            <a:pPr>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Padotusta on hoidettava sää- ja kasvuolosuhteiden ja viljelytoimenpiteiden mukaan.</a:t>
            </a:r>
          </a:p>
          <a:p>
            <a:pPr>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Ajanjaksoina, jolloin pellolla ei tehdä viljelytoimenpiteitä, on käytettävä padotuskorkeutta, joka nostaa pohjaveden pinnan lohkolla mahdollisimman korkealle.</a:t>
            </a:r>
          </a:p>
          <a:p>
            <a:pPr>
              <a:defRPr/>
            </a:pPr>
            <a:r>
              <a:rPr lang="fi-FI" altLang="fi-FI" sz="1800" noProof="0" dirty="0">
                <a:latin typeface="Calibri" panose="020F0502020204030204" pitchFamily="34" charset="0"/>
                <a:ea typeface="Georgia" panose="02040502050405020303" pitchFamily="18" charset="0"/>
                <a:cs typeface="Georgia" panose="02040502050405020303" pitchFamily="18" charset="0"/>
              </a:rPr>
              <a:t>Padotuslaitteiden kunnosta on huolehdittava.</a:t>
            </a:r>
          </a:p>
        </p:txBody>
      </p:sp>
      <p:sp>
        <p:nvSpPr>
          <p:cNvPr id="2" name="Sisällön paikkamerkki 3">
            <a:extLst>
              <a:ext uri="{FF2B5EF4-FFF2-40B4-BE49-F238E27FC236}">
                <a16:creationId xmlns:a16="http://schemas.microsoft.com/office/drawing/2014/main" id="{0323690E-F070-8658-448C-A0EE72F9AFA8}"/>
              </a:ext>
            </a:extLst>
          </p:cNvPr>
          <p:cNvSpPr txBox="1">
            <a:spLocks noChangeArrowheads="1"/>
          </p:cNvSpPr>
          <p:nvPr/>
        </p:nvSpPr>
        <p:spPr bwMode="auto">
          <a:xfrm>
            <a:off x="719138" y="3775074"/>
            <a:ext cx="9663112" cy="2763838"/>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Clr>
                <a:schemeClr val="accent1"/>
              </a:buClr>
              <a:buFont typeface="Arial" panose="020B0604020202020204" pitchFamily="34" charset="0"/>
              <a:buChar char="•"/>
              <a:defRPr sz="2600" kern="1200" baseline="0">
                <a:solidFill>
                  <a:schemeClr val="tx1"/>
                </a:solidFill>
                <a:latin typeface="calibri" charset="0"/>
                <a:ea typeface="Georgia" charset="0"/>
                <a:cs typeface="Georgia" charset="0"/>
              </a:defRPr>
            </a:lvl1pPr>
            <a:lvl2pPr marL="6858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sz="2400" kern="1200" baseline="0">
                <a:solidFill>
                  <a:schemeClr val="tx1"/>
                </a:solidFill>
                <a:latin typeface="calibri" charset="0"/>
                <a:ea typeface="Georgia" charset="0"/>
                <a:cs typeface="Georgia" charset="0"/>
              </a:defRPr>
            </a:lvl2pPr>
            <a:lvl3pPr marL="11430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sz="2000" kern="1200" baseline="0">
                <a:solidFill>
                  <a:schemeClr val="tx1"/>
                </a:solidFill>
                <a:latin typeface="calibri" charset="0"/>
                <a:ea typeface="Georgia" charset="0"/>
                <a:cs typeface="Georgia" charset="0"/>
              </a:defRPr>
            </a:lvl3pPr>
            <a:lvl4pPr marL="16002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kern="1200" baseline="0">
                <a:solidFill>
                  <a:schemeClr val="tx1"/>
                </a:solidFill>
                <a:latin typeface="calibri" charset="0"/>
                <a:ea typeface="Georgia" charset="0"/>
                <a:cs typeface="Georgia" charset="0"/>
              </a:defRPr>
            </a:lvl4pPr>
            <a:lvl5pPr marL="20574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kern="1200" baseline="0">
                <a:solidFill>
                  <a:schemeClr val="tx1"/>
                </a:solidFill>
                <a:latin typeface="calibri" charset="0"/>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i-FI" altLang="fi-FI" sz="1800" b="1" dirty="0">
                <a:latin typeface="Calibri" panose="020F0502020204030204" pitchFamily="34" charset="0"/>
                <a:ea typeface="Georgia" panose="02040502050405020303" pitchFamily="18" charset="0"/>
                <a:cs typeface="Georgia" panose="02040502050405020303" pitchFamily="18" charset="0"/>
              </a:rPr>
              <a:t>Altakastelu ja kuivatusvesien kierrätys 214 €/ha</a:t>
            </a:r>
          </a:p>
          <a:p>
            <a:pPr>
              <a:defRPr/>
            </a:pPr>
            <a:r>
              <a:rPr lang="fi-FI" altLang="fi-FI" sz="1800" dirty="0">
                <a:latin typeface="Calibri" panose="020F0502020204030204" pitchFamily="34" charset="0"/>
                <a:ea typeface="Georgia" panose="02040502050405020303" pitchFamily="18" charset="0"/>
                <a:cs typeface="Georgia" panose="02040502050405020303" pitchFamily="18" charset="0"/>
              </a:rPr>
              <a:t>Altakastelussa salaojastojen kautta säädetään kastelua ja kuivatusta.</a:t>
            </a:r>
          </a:p>
          <a:p>
            <a:pPr>
              <a:defRPr/>
            </a:pPr>
            <a:r>
              <a:rPr lang="fi-FI" altLang="fi-FI" sz="1800" dirty="0">
                <a:latin typeface="Calibri" panose="020F0502020204030204" pitchFamily="34" charset="0"/>
                <a:ea typeface="Georgia" panose="02040502050405020303" pitchFamily="18" charset="0"/>
                <a:cs typeface="Georgia" panose="02040502050405020303" pitchFamily="18" charset="0"/>
              </a:rPr>
              <a:t>Kuivatusvesien kierrätyksessä valumavedet on varastoitava altaaseen.</a:t>
            </a:r>
          </a:p>
          <a:p>
            <a:pPr>
              <a:defRPr/>
            </a:pPr>
            <a:r>
              <a:rPr lang="fi-FI" altLang="fi-FI" sz="1800" dirty="0">
                <a:latin typeface="Calibri" panose="020F0502020204030204" pitchFamily="34" charset="0"/>
                <a:ea typeface="Georgia" panose="02040502050405020303" pitchFamily="18" charset="0"/>
                <a:cs typeface="Georgia" panose="02040502050405020303" pitchFamily="18" charset="0"/>
              </a:rPr>
              <a:t>Altakastelun tai kuivatusvesien kierrätyksen hoitotoimenpiteenä ojastoihin on johdettava kasteluvettä luonnonvesistä pumppaamalla tai painovoimaisesti johtamalla.</a:t>
            </a:r>
          </a:p>
          <a:p>
            <a:pPr>
              <a:defRPr/>
            </a:pPr>
            <a:r>
              <a:rPr lang="fi-FI" altLang="fi-FI" sz="1800" dirty="0">
                <a:latin typeface="Calibri" panose="020F0502020204030204" pitchFamily="34" charset="0"/>
                <a:ea typeface="Georgia" panose="02040502050405020303" pitchFamily="18" charset="0"/>
                <a:cs typeface="Georgia" panose="02040502050405020303" pitchFamily="18" charset="0"/>
              </a:rPr>
              <a:t>Kasteluvesi voidaan johtaa salaojaojastoon joko ojaston ylä- tai alapäästä.</a:t>
            </a:r>
          </a:p>
          <a:p>
            <a:pPr>
              <a:defRPr/>
            </a:pPr>
            <a:r>
              <a:rPr lang="fi-FI" altLang="fi-FI" sz="1800" dirty="0">
                <a:latin typeface="Calibri" panose="020F0502020204030204" pitchFamily="34" charset="0"/>
                <a:ea typeface="Georgia" panose="02040502050405020303" pitchFamily="18" charset="0"/>
                <a:cs typeface="Georgia" panose="02040502050405020303" pitchFamily="18" charset="0"/>
              </a:rPr>
              <a:t>Vesi on padottava säätökaivojen tai muiden padotuslaitteiden avulla alueen salaojaojastoihin.</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FF93BD-591A-EEFC-EC3F-F2478946536A}"/>
              </a:ext>
            </a:extLst>
          </p:cNvPr>
          <p:cNvSpPr>
            <a:spLocks noGrp="1"/>
          </p:cNvSpPr>
          <p:nvPr>
            <p:ph type="ctrTitle"/>
          </p:nvPr>
        </p:nvSpPr>
        <p:spPr>
          <a:xfrm>
            <a:off x="1507317" y="2251871"/>
            <a:ext cx="9144000" cy="2723543"/>
          </a:xfrm>
        </p:spPr>
        <p:txBody>
          <a:bodyPr>
            <a:normAutofit/>
          </a:bodyPr>
          <a:lstStyle/>
          <a:p>
            <a:r>
              <a:rPr lang="fi-FI" dirty="0"/>
              <a:t>Sitoumuksen perusasioita 2025</a:t>
            </a:r>
          </a:p>
        </p:txBody>
      </p:sp>
    </p:spTree>
    <p:extLst>
      <p:ext uri="{BB962C8B-B14F-4D97-AF65-F5344CB8AC3E}">
        <p14:creationId xmlns:p14="http://schemas.microsoft.com/office/powerpoint/2010/main" val="39292336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tsikko 2">
            <a:extLst>
              <a:ext uri="{FF2B5EF4-FFF2-40B4-BE49-F238E27FC236}">
                <a16:creationId xmlns:a16="http://schemas.microsoft.com/office/drawing/2014/main" id="{EF1F7F93-9F87-4A5B-84CA-E379CD1EBE5A}"/>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Lintupellot (1/2)</a:t>
            </a:r>
          </a:p>
        </p:txBody>
      </p:sp>
      <p:sp>
        <p:nvSpPr>
          <p:cNvPr id="29699" name="Sisällön paikkamerkki 3">
            <a:extLst>
              <a:ext uri="{FF2B5EF4-FFF2-40B4-BE49-F238E27FC236}">
                <a16:creationId xmlns:a16="http://schemas.microsoft.com/office/drawing/2014/main" id="{FC8B4D76-1BD8-4865-80C4-A8CDFD9485A2}"/>
              </a:ext>
            </a:extLst>
          </p:cNvPr>
          <p:cNvSpPr>
            <a:spLocks noGrp="1" noChangeArrowheads="1"/>
          </p:cNvSpPr>
          <p:nvPr>
            <p:ph idx="1"/>
          </p:nvPr>
        </p:nvSpPr>
        <p:spPr bwMode="auto">
          <a:xfrm>
            <a:off x="528638" y="1825625"/>
            <a:ext cx="10515600" cy="4351338"/>
          </a:xfrm>
        </p:spPr>
        <p:txBody>
          <a:bodyPr vert="horz" wrap="square" lIns="91440" tIns="45720" rIns="91440" bIns="45720" numCol="1" anchor="t" anchorCtr="0" compatLnSpc="1">
            <a:prstTxWarp prst="textNoShape">
              <a:avLst/>
            </a:prstTxWarp>
            <a:normAutofit/>
          </a:bodyPr>
          <a:lstStyle/>
          <a:p>
            <a:pPr>
              <a:lnSpc>
                <a:spcPct val="100000"/>
              </a:lnSpc>
              <a:spcBef>
                <a:spcPts val="600"/>
              </a:spcBef>
              <a:defRPr/>
            </a:pPr>
            <a:r>
              <a:rPr lang="fi-FI" sz="2400" noProof="0" dirty="0">
                <a:latin typeface="Calibri" panose="020F0502020204030204" pitchFamily="34" charset="0"/>
                <a:ea typeface="Calibri" panose="020F0502020204030204" pitchFamily="34" charset="0"/>
                <a:cs typeface="Calibri" panose="020F0502020204030204" pitchFamily="34" charset="0"/>
              </a:rPr>
              <a:t>Lohkoille, jotka on tunnistettu paikkatietoaineiston perusteella luonnonvaraisten kurkien, hanhien tai joutsenten merkittäviksi muutonaikaisiksi levähdys- ja ruokailupaikoiksi.</a:t>
            </a:r>
          </a:p>
          <a:p>
            <a:pPr>
              <a:lnSpc>
                <a:spcPct val="100000"/>
              </a:lnSpc>
              <a:spcBef>
                <a:spcPts val="600"/>
              </a:spcBef>
              <a:defRPr/>
            </a:pPr>
            <a:r>
              <a:rPr lang="fi-FI" sz="2400" noProof="0" dirty="0">
                <a:latin typeface="Calibri" panose="020F0502020204030204" pitchFamily="34" charset="0"/>
                <a:ea typeface="Calibri" panose="020F0502020204030204" pitchFamily="34" charset="0"/>
                <a:cs typeface="Calibri" panose="020F0502020204030204" pitchFamily="34" charset="0"/>
              </a:rPr>
              <a:t>Tunnistetut  alat (peruslohkot) tulevat näkyviin Vipuun.</a:t>
            </a:r>
          </a:p>
          <a:p>
            <a:pPr>
              <a:lnSpc>
                <a:spcPct val="100000"/>
              </a:lnSpc>
              <a:spcBef>
                <a:spcPts val="600"/>
              </a:spcBef>
              <a:defRPr/>
            </a:pPr>
            <a:r>
              <a:rPr lang="fi-FI" sz="2400" noProof="0" dirty="0">
                <a:latin typeface="Calibri" panose="020F0502020204030204" pitchFamily="34" charset="0"/>
                <a:ea typeface="Calibri" panose="020F0502020204030204" pitchFamily="34" charset="0"/>
                <a:cs typeface="Calibri" panose="020F0502020204030204" pitchFamily="34" charset="0"/>
              </a:rPr>
              <a:t>Alat ovat mukana aineistossa, jos niistä on haettu vuosien </a:t>
            </a:r>
            <a:r>
              <a:rPr lang="fi-FI" sz="2400" b="1" noProof="0" dirty="0">
                <a:latin typeface="Calibri" panose="020F0502020204030204" pitchFamily="34" charset="0"/>
                <a:ea typeface="Calibri" panose="020F0502020204030204" pitchFamily="34" charset="0"/>
                <a:cs typeface="Calibri" panose="020F0502020204030204" pitchFamily="34" charset="0"/>
              </a:rPr>
              <a:t>2017-2024</a:t>
            </a:r>
            <a:r>
              <a:rPr lang="fi-FI" sz="2400" noProof="0" dirty="0">
                <a:latin typeface="Calibri" panose="020F0502020204030204" pitchFamily="34" charset="0"/>
                <a:ea typeface="Calibri" panose="020F0502020204030204" pitchFamily="34" charset="0"/>
                <a:cs typeface="Calibri" panose="020F0502020204030204" pitchFamily="34" charset="0"/>
              </a:rPr>
              <a:t> aikana vähintään kaksi kertaa vahinkokorvausta ELY-keskuksen kautta. </a:t>
            </a:r>
            <a:r>
              <a:rPr lang="fi-FI" sz="2400" b="1" noProof="0" dirty="0">
                <a:latin typeface="Calibri" panose="020F0502020204030204" pitchFamily="34" charset="0"/>
                <a:ea typeface="Calibri" panose="020F0502020204030204" pitchFamily="34" charset="0"/>
                <a:cs typeface="Calibri" panose="020F0502020204030204" pitchFamily="34" charset="0"/>
              </a:rPr>
              <a:t>(Muutos)</a:t>
            </a:r>
          </a:p>
          <a:p>
            <a:pPr>
              <a:lnSpc>
                <a:spcPct val="100000"/>
              </a:lnSpc>
              <a:spcBef>
                <a:spcPts val="600"/>
              </a:spcBef>
              <a:defRPr/>
            </a:pPr>
            <a:r>
              <a:rPr lang="fi-FI" sz="2400" noProof="0" dirty="0">
                <a:latin typeface="Calibri" panose="020F0502020204030204" pitchFamily="34" charset="0"/>
                <a:ea typeface="Calibri" panose="020F0502020204030204" pitchFamily="34" charset="0"/>
                <a:cs typeface="Calibri" panose="020F0502020204030204" pitchFamily="34" charset="0"/>
              </a:rPr>
              <a:t>Viljelijän on viljeltävä lintujen suosimia tuotantokasveja tavanomaisen viljelykäytännön mukaan tavoitteena normaalisatoa tuottava kasvusto. </a:t>
            </a:r>
          </a:p>
          <a:p>
            <a:r>
              <a:rPr lang="fi-FI" altLang="fi-FI" sz="2400" noProof="0" dirty="0">
                <a:latin typeface="Calibri" panose="020F0502020204030204" pitchFamily="34" charset="0"/>
                <a:ea typeface="Georgia" panose="02040502050405020303" pitchFamily="18" charset="0"/>
                <a:cs typeface="Calibri" panose="020F0502020204030204" pitchFamily="34" charset="0"/>
              </a:rPr>
              <a:t>Lohkon tai sen osan kasvuston käyttö lintuparvien levähdykseen ja lintujen laajamittaisen ravinnonhankintaan levähdykseen tulee dokumentoida.</a:t>
            </a:r>
            <a:endParaRPr lang="fi-FI" sz="2400" noProof="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600"/>
              </a:spcBef>
              <a:defRPr/>
            </a:pPr>
            <a:endParaRPr lang="fi-FI" sz="2000" noProof="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tsikko 2">
            <a:extLst>
              <a:ext uri="{FF2B5EF4-FFF2-40B4-BE49-F238E27FC236}">
                <a16:creationId xmlns:a16="http://schemas.microsoft.com/office/drawing/2014/main" id="{438365F1-0EB5-4A66-BEFD-7324F0686A1E}"/>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Lintupellot (2/2)</a:t>
            </a:r>
            <a:br>
              <a:rPr lang="fi-FI" altLang="fi-FI" noProof="0" dirty="0">
                <a:latin typeface="Calibri" panose="020F0502020204030204" pitchFamily="34" charset="0"/>
                <a:ea typeface="Trebuchet MS" panose="020B0603020202020204" pitchFamily="34" charset="0"/>
                <a:cs typeface="Trebuchet MS" panose="020B0603020202020204" pitchFamily="34" charset="0"/>
              </a:rPr>
            </a:br>
            <a:endParaRPr lang="fi-FI" altLang="fi-FI" noProof="0" dirty="0">
              <a:latin typeface="Calibri" panose="020F0502020204030204" pitchFamily="34" charset="0"/>
              <a:ea typeface="Trebuchet MS" panose="020B0603020202020204" pitchFamily="34" charset="0"/>
              <a:cs typeface="Trebuchet MS" panose="020B0603020202020204" pitchFamily="34" charset="0"/>
            </a:endParaRPr>
          </a:p>
        </p:txBody>
      </p:sp>
      <p:sp>
        <p:nvSpPr>
          <p:cNvPr id="106499" name="Sisällön paikkamerkki 3">
            <a:extLst>
              <a:ext uri="{FF2B5EF4-FFF2-40B4-BE49-F238E27FC236}">
                <a16:creationId xmlns:a16="http://schemas.microsoft.com/office/drawing/2014/main" id="{2FCB1A90-3B03-4495-96B0-5135C3DBCCF0}"/>
              </a:ext>
            </a:extLst>
          </p:cNvPr>
          <p:cNvSpPr>
            <a:spLocks noGrp="1" noChangeArrowheads="1"/>
          </p:cNvSpPr>
          <p:nvPr>
            <p:ph idx="1"/>
          </p:nvPr>
        </p:nvSpPr>
        <p:spPr bwMode="auto">
          <a:xfrm>
            <a:off x="528637" y="1580225"/>
            <a:ext cx="10683859" cy="4563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600"/>
              </a:spcBef>
              <a:defRPr/>
            </a:pPr>
            <a:r>
              <a:rPr lang="fi-FI" sz="2000" noProof="0" dirty="0">
                <a:latin typeface="Calibri" panose="020F0502020204030204" pitchFamily="34" charset="0"/>
                <a:ea typeface="Calibri" panose="020F0502020204030204" pitchFamily="34" charset="0"/>
                <a:cs typeface="Calibri" panose="020F0502020204030204" pitchFamily="34" charset="0"/>
              </a:rPr>
              <a:t>Viljelijä ilmoittaa </a:t>
            </a:r>
            <a:r>
              <a:rPr lang="fi-FI" sz="2000" dirty="0">
                <a:latin typeface="Calibri" panose="020F0502020204030204" pitchFamily="34" charset="0"/>
                <a:ea typeface="Calibri" panose="020F0502020204030204" pitchFamily="34" charset="0"/>
                <a:cs typeface="Calibri" panose="020F0502020204030204" pitchFamily="34" charset="0"/>
              </a:rPr>
              <a:t>Peltotukien haussa </a:t>
            </a:r>
            <a:r>
              <a:rPr lang="fi-FI" sz="2000" noProof="0" dirty="0">
                <a:latin typeface="Calibri" panose="020F0502020204030204" pitchFamily="34" charset="0"/>
                <a:ea typeface="Calibri" panose="020F0502020204030204" pitchFamily="34" charset="0"/>
                <a:cs typeface="Calibri" panose="020F0502020204030204" pitchFamily="34" charset="0"/>
              </a:rPr>
              <a:t>ne lohkot, joilla kurjet, hanhet tai joutsenet saavat ruokailla häiriöttömästi.</a:t>
            </a:r>
          </a:p>
          <a:p>
            <a:pPr>
              <a:lnSpc>
                <a:spcPct val="100000"/>
              </a:lnSpc>
              <a:spcBef>
                <a:spcPts val="600"/>
              </a:spcBef>
              <a:defRPr/>
            </a:pPr>
            <a:r>
              <a:rPr lang="fi-FI" altLang="fi-FI" sz="2000" dirty="0">
                <a:latin typeface="Calibri" panose="020F0502020204030204" pitchFamily="34" charset="0"/>
                <a:ea typeface="Calibri" panose="020F0502020204030204" pitchFamily="34" charset="0"/>
                <a:cs typeface="Times New Roman" panose="02020603050405020304" pitchFamily="18" charset="0"/>
              </a:rPr>
              <a:t>Syysilmoituksella ilmoitetaan ala peruslohkolle, jossa linnut ovat aiheuttaneet vauriota. (600 €/ha)</a:t>
            </a:r>
          </a:p>
          <a:p>
            <a:pPr lvl="1">
              <a:lnSpc>
                <a:spcPct val="100000"/>
              </a:lnSpc>
              <a:spcBef>
                <a:spcPts val="600"/>
              </a:spcBef>
              <a:defRPr/>
            </a:pPr>
            <a:r>
              <a:rPr lang="fi-FI" sz="2000" noProof="0" dirty="0">
                <a:latin typeface="Calibri" panose="020F0502020204030204" pitchFamily="34" charset="0"/>
                <a:ea typeface="Calibri" panose="020F0502020204030204" pitchFamily="34" charset="0"/>
                <a:cs typeface="Calibri" panose="020F0502020204030204" pitchFamily="34" charset="0"/>
              </a:rPr>
              <a:t>Vipuun muodostetaan viljelijän hallinnassa lähekkäin olevista aloista erillisalueet, jos ala on vähintään 10 hehtaaria.</a:t>
            </a:r>
          </a:p>
          <a:p>
            <a:pPr lvl="1">
              <a:lnSpc>
                <a:spcPct val="100000"/>
              </a:lnSpc>
              <a:spcBef>
                <a:spcPts val="600"/>
              </a:spcBef>
              <a:defRPr/>
            </a:pPr>
            <a:r>
              <a:rPr lang="fi-FI" sz="2000" noProof="0" dirty="0">
                <a:latin typeface="Calibri" panose="020F0502020204030204" pitchFamily="34" charset="0"/>
                <a:ea typeface="Calibri" panose="020F0502020204030204" pitchFamily="34" charset="0"/>
                <a:cs typeface="Calibri" panose="020F0502020204030204" pitchFamily="34" charset="0"/>
              </a:rPr>
              <a:t>Viljelijällä voi olla useita lähekkäin olevia aloja.</a:t>
            </a:r>
          </a:p>
          <a:p>
            <a:r>
              <a:rPr lang="fi-FI" sz="2000" noProof="0" dirty="0">
                <a:latin typeface="Calibri" panose="020F0502020204030204" pitchFamily="34" charset="0"/>
                <a:ea typeface="Calibri" panose="020F0502020204030204" pitchFamily="34" charset="0"/>
                <a:cs typeface="Calibri" panose="020F0502020204030204" pitchFamily="34" charset="0"/>
              </a:rPr>
              <a:t>Viljelijä voi saada maksun enintään 50 prosentille korvauskelpoisesta alasta.</a:t>
            </a:r>
          </a:p>
          <a:p>
            <a:endParaRPr lang="fi-FI" sz="2000" noProof="0" dirty="0">
              <a:latin typeface="Calibri" panose="020F0502020204030204" pitchFamily="34" charset="0"/>
              <a:ea typeface="Calibri" panose="020F0502020204030204" pitchFamily="34" charset="0"/>
              <a:cs typeface="Calibri" panose="020F0502020204030204" pitchFamily="34" charset="0"/>
            </a:endParaRPr>
          </a:p>
          <a:p>
            <a:r>
              <a:rPr lang="fi-FI" sz="2000" noProof="0" dirty="0">
                <a:latin typeface="Calibri" panose="020F0502020204030204" pitchFamily="34" charset="0"/>
                <a:ea typeface="Calibri" panose="020F0502020204030204" pitchFamily="34" charset="0"/>
                <a:cs typeface="Calibri" panose="020F0502020204030204" pitchFamily="34" charset="0"/>
              </a:rPr>
              <a:t>Lohkolla olevan markkinakelpoisen sadon korjuu on sallittua, vaikka linnut olisivat käyttäneet alaa hyödykseen. Myös käytöltä säilyneen lohkon sato on mahdollista korjata normaalisti pois.</a:t>
            </a:r>
          </a:p>
          <a:p>
            <a:endParaRPr lang="fi-FI" altLang="fi-FI" sz="2000" noProof="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tsikko 1">
            <a:extLst>
              <a:ext uri="{FF2B5EF4-FFF2-40B4-BE49-F238E27FC236}">
                <a16:creationId xmlns:a16="http://schemas.microsoft.com/office/drawing/2014/main" id="{7CD42B18-648C-4E18-8519-5AF0F6D7953B}"/>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noProof="0" dirty="0">
                <a:latin typeface="Calibri" panose="020F0502020204030204" pitchFamily="34" charset="0"/>
                <a:ea typeface="Trebuchet MS" panose="020B0603020202020204" pitchFamily="34" charset="0"/>
                <a:cs typeface="Trebuchet MS" panose="020B0603020202020204" pitchFamily="34" charset="0"/>
              </a:rPr>
              <a:t>Korvauksen maksamisen mahdollisia rajoituksia </a:t>
            </a:r>
          </a:p>
        </p:txBody>
      </p:sp>
      <p:pic>
        <p:nvPicPr>
          <p:cNvPr id="1026" name="Picture 2" descr="Taulukko  korvauksen maksamisen mahdollisista rahoituksista">
            <a:extLst>
              <a:ext uri="{FF2B5EF4-FFF2-40B4-BE49-F238E27FC236}">
                <a16:creationId xmlns:a16="http://schemas.microsoft.com/office/drawing/2014/main" id="{D91FB23F-1F82-48A3-001B-9DED006135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7237" y="1476103"/>
            <a:ext cx="6902633" cy="5211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22A477-5888-85C0-2B39-F9B659C56CF3}"/>
              </a:ext>
            </a:extLst>
          </p:cNvPr>
          <p:cNvSpPr>
            <a:spLocks noGrp="1"/>
          </p:cNvSpPr>
          <p:nvPr>
            <p:ph type="ctrTitle"/>
          </p:nvPr>
        </p:nvSpPr>
        <p:spPr/>
        <p:txBody>
          <a:bodyPr/>
          <a:lstStyle/>
          <a:p>
            <a:r>
              <a:rPr lang="fi-FI" dirty="0"/>
              <a:t>Ilmasto- ja ympäristösuunnitelma</a:t>
            </a:r>
          </a:p>
        </p:txBody>
      </p:sp>
    </p:spTree>
    <p:extLst>
      <p:ext uri="{BB962C8B-B14F-4D97-AF65-F5344CB8AC3E}">
        <p14:creationId xmlns:p14="http://schemas.microsoft.com/office/powerpoint/2010/main" val="181157548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A3D334E-AB3F-DA42-0DA4-D78D4BEADD15}"/>
              </a:ext>
            </a:extLst>
          </p:cNvPr>
          <p:cNvSpPr>
            <a:spLocks noGrp="1"/>
          </p:cNvSpPr>
          <p:nvPr>
            <p:ph type="title"/>
          </p:nvPr>
        </p:nvSpPr>
        <p:spPr/>
        <p:txBody>
          <a:bodyPr/>
          <a:lstStyle/>
          <a:p>
            <a:r>
              <a:rPr lang="fi-FI" dirty="0"/>
              <a:t>Mikä suunnitelma?</a:t>
            </a:r>
          </a:p>
        </p:txBody>
      </p:sp>
      <p:sp>
        <p:nvSpPr>
          <p:cNvPr id="4" name="Sisällön paikkamerkki 3">
            <a:extLst>
              <a:ext uri="{FF2B5EF4-FFF2-40B4-BE49-F238E27FC236}">
                <a16:creationId xmlns:a16="http://schemas.microsoft.com/office/drawing/2014/main" id="{895FE870-DAC6-865F-638D-7637EE1D11B6}"/>
              </a:ext>
            </a:extLst>
          </p:cNvPr>
          <p:cNvSpPr>
            <a:spLocks noGrp="1"/>
          </p:cNvSpPr>
          <p:nvPr>
            <p:ph idx="1"/>
          </p:nvPr>
        </p:nvSpPr>
        <p:spPr>
          <a:xfrm>
            <a:off x="526807" y="1541846"/>
            <a:ext cx="11138385" cy="5163754"/>
          </a:xfrm>
        </p:spPr>
        <p:txBody>
          <a:bodyPr/>
          <a:lstStyle/>
          <a:p>
            <a:r>
              <a:rPr lang="fi-FI" dirty="0"/>
              <a:t>Ympäristökorvauksen tilatason pakollisena toimenpiteenä on tilakohtaisen Ilmasto- ja ympäristösuunnitelman tekeminen.</a:t>
            </a:r>
          </a:p>
          <a:p>
            <a:r>
              <a:rPr lang="fi-FI" dirty="0"/>
              <a:t>Suunnitelma on tehtävä maatilan hallinnassa olevista peruslohkoista. </a:t>
            </a:r>
          </a:p>
          <a:p>
            <a:pPr>
              <a:spcAft>
                <a:spcPts val="600"/>
              </a:spcAft>
            </a:pPr>
            <a:r>
              <a:rPr lang="fi-FI" dirty="0"/>
              <a:t>Suunnitelmassa kartoitetaan maatilan ympäristöhaasteita ja kehittämismahdollisuuksia.</a:t>
            </a:r>
          </a:p>
          <a:p>
            <a:pPr lvl="1"/>
            <a:r>
              <a:rPr lang="fi-FI" dirty="0"/>
              <a:t>maatalouden vesiensuojeluun</a:t>
            </a:r>
          </a:p>
          <a:p>
            <a:pPr lvl="1"/>
            <a:r>
              <a:rPr lang="fi-FI" dirty="0"/>
              <a:t>maaperän kasvukunnon parantamiseen</a:t>
            </a:r>
          </a:p>
          <a:p>
            <a:pPr lvl="1"/>
            <a:r>
              <a:rPr lang="fi-FI" dirty="0"/>
              <a:t>ilmastonmuutoksen hillintään</a:t>
            </a:r>
          </a:p>
          <a:p>
            <a:pPr lvl="1"/>
            <a:r>
              <a:rPr lang="fi-FI" dirty="0"/>
              <a:t>ilmastonmuutokseen sopeutumiseen</a:t>
            </a:r>
          </a:p>
          <a:p>
            <a:pPr lvl="1"/>
            <a:r>
              <a:rPr lang="fi-FI" dirty="0"/>
              <a:t>ilmansuojeluun</a:t>
            </a:r>
          </a:p>
          <a:p>
            <a:pPr lvl="1"/>
            <a:r>
              <a:rPr lang="fi-FI" dirty="0"/>
              <a:t>energiaan</a:t>
            </a:r>
          </a:p>
          <a:p>
            <a:pPr lvl="1"/>
            <a:r>
              <a:rPr lang="fi-FI" dirty="0"/>
              <a:t>maatalousluonnon monimuotoisuuden ylläpitämiseen ja edistämiseen.</a:t>
            </a:r>
          </a:p>
          <a:p>
            <a:pPr lvl="1">
              <a:spcAft>
                <a:spcPts val="600"/>
              </a:spcAft>
            </a:pPr>
            <a:endParaRPr lang="fi-FI" dirty="0"/>
          </a:p>
          <a:p>
            <a:pPr>
              <a:spcAft>
                <a:spcPts val="600"/>
              </a:spcAft>
            </a:pPr>
            <a:endParaRPr lang="fi-FI" sz="2200" dirty="0"/>
          </a:p>
        </p:txBody>
      </p:sp>
    </p:spTree>
    <p:extLst>
      <p:ext uri="{BB962C8B-B14F-4D97-AF65-F5344CB8AC3E}">
        <p14:creationId xmlns:p14="http://schemas.microsoft.com/office/powerpoint/2010/main" val="40340692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165877-F997-9F09-EF6A-FAFE37D470CF}"/>
              </a:ext>
            </a:extLst>
          </p:cNvPr>
          <p:cNvSpPr>
            <a:spLocks noGrp="1"/>
          </p:cNvSpPr>
          <p:nvPr>
            <p:ph type="title"/>
          </p:nvPr>
        </p:nvSpPr>
        <p:spPr/>
        <p:txBody>
          <a:bodyPr/>
          <a:lstStyle/>
          <a:p>
            <a:r>
              <a:rPr lang="fi-FI" dirty="0"/>
              <a:t>Suunnitelman palauttaminen</a:t>
            </a:r>
          </a:p>
        </p:txBody>
      </p:sp>
      <p:sp>
        <p:nvSpPr>
          <p:cNvPr id="3" name="Sisällön paikkamerkki 2">
            <a:extLst>
              <a:ext uri="{FF2B5EF4-FFF2-40B4-BE49-F238E27FC236}">
                <a16:creationId xmlns:a16="http://schemas.microsoft.com/office/drawing/2014/main" id="{1A2332C1-D2E4-D503-5241-1EE92D810C94}"/>
              </a:ext>
            </a:extLst>
          </p:cNvPr>
          <p:cNvSpPr>
            <a:spLocks noGrp="1"/>
          </p:cNvSpPr>
          <p:nvPr>
            <p:ph idx="1"/>
          </p:nvPr>
        </p:nvSpPr>
        <p:spPr>
          <a:xfrm>
            <a:off x="528098" y="1594270"/>
            <a:ext cx="10515600" cy="2599230"/>
          </a:xfrm>
        </p:spPr>
        <p:txBody>
          <a:bodyPr/>
          <a:lstStyle/>
          <a:p>
            <a:r>
              <a:rPr lang="fi-FI" sz="2400" dirty="0"/>
              <a:t>Tuenhakijan on toimitettava suunnitelma kunnan maaseutuelinkeinoviranomaiselle kolmannen sitoumusvuoden loppuun mennessä.</a:t>
            </a:r>
          </a:p>
          <a:p>
            <a:pPr lvl="1"/>
            <a:r>
              <a:rPr lang="fi-FI" sz="2000" dirty="0"/>
              <a:t>Pdf-muodossa sähköpostilla tai tulostettuna paperilla. </a:t>
            </a:r>
          </a:p>
          <a:p>
            <a:r>
              <a:rPr lang="fi-FI" sz="2400" dirty="0"/>
              <a:t>Suunnitelma täytyy palauttaa vain kerran. Suunnitelmaa saa ja kannattaa päivittää säännöllisesti, mutta sitä ei tarvitse palauttaa enää uudelleen.</a:t>
            </a:r>
          </a:p>
          <a:p>
            <a:r>
              <a:rPr lang="fi-FI" sz="2400" dirty="0"/>
              <a:t>Kuka tahansa voi tehdä tilan suunnitelman, myös neuvoja.</a:t>
            </a:r>
          </a:p>
          <a:p>
            <a:endParaRPr lang="fi-FI" dirty="0"/>
          </a:p>
        </p:txBody>
      </p:sp>
      <p:graphicFrame>
        <p:nvGraphicFramePr>
          <p:cNvPr id="4" name="Taulukko 3">
            <a:extLst>
              <a:ext uri="{FF2B5EF4-FFF2-40B4-BE49-F238E27FC236}">
                <a16:creationId xmlns:a16="http://schemas.microsoft.com/office/drawing/2014/main" id="{6CA83590-8547-57D4-5153-F6D51D04BFA9}"/>
              </a:ext>
            </a:extLst>
          </p:cNvPr>
          <p:cNvGraphicFramePr>
            <a:graphicFrameLocks noGrp="1"/>
          </p:cNvGraphicFramePr>
          <p:nvPr/>
        </p:nvGraphicFramePr>
        <p:xfrm>
          <a:off x="856869" y="4479195"/>
          <a:ext cx="6397296" cy="1886900"/>
        </p:xfrm>
        <a:graphic>
          <a:graphicData uri="http://schemas.openxmlformats.org/drawingml/2006/table">
            <a:tbl>
              <a:tblPr firstRow="1" bandRow="1">
                <a:tableStyleId>{5C22544A-7EE6-4342-B048-85BDC9FD1C3A}</a:tableStyleId>
              </a:tblPr>
              <a:tblGrid>
                <a:gridCol w="2603062">
                  <a:extLst>
                    <a:ext uri="{9D8B030D-6E8A-4147-A177-3AD203B41FA5}">
                      <a16:colId xmlns:a16="http://schemas.microsoft.com/office/drawing/2014/main" val="2287536640"/>
                    </a:ext>
                  </a:extLst>
                </a:gridCol>
                <a:gridCol w="3794234">
                  <a:extLst>
                    <a:ext uri="{9D8B030D-6E8A-4147-A177-3AD203B41FA5}">
                      <a16:colId xmlns:a16="http://schemas.microsoft.com/office/drawing/2014/main" val="47733144"/>
                    </a:ext>
                  </a:extLst>
                </a:gridCol>
              </a:tblGrid>
              <a:tr h="471725">
                <a:tc>
                  <a:txBody>
                    <a:bodyPr/>
                    <a:lstStyle/>
                    <a:p>
                      <a:r>
                        <a:rPr lang="fi-FI" sz="2400" dirty="0"/>
                        <a:t>Sitoutumisvuosi</a:t>
                      </a:r>
                    </a:p>
                  </a:txBody>
                  <a:tcPr/>
                </a:tc>
                <a:tc>
                  <a:txBody>
                    <a:bodyPr/>
                    <a:lstStyle/>
                    <a:p>
                      <a:r>
                        <a:rPr lang="fi-FI" sz="2400" dirty="0"/>
                        <a:t>Viimeinen palautuspäivä</a:t>
                      </a:r>
                    </a:p>
                  </a:txBody>
                  <a:tcPr/>
                </a:tc>
                <a:extLst>
                  <a:ext uri="{0D108BD9-81ED-4DB2-BD59-A6C34878D82A}">
                    <a16:rowId xmlns:a16="http://schemas.microsoft.com/office/drawing/2014/main" val="281865627"/>
                  </a:ext>
                </a:extLst>
              </a:tr>
              <a:tr h="471725">
                <a:tc>
                  <a:txBody>
                    <a:bodyPr/>
                    <a:lstStyle/>
                    <a:p>
                      <a:r>
                        <a:rPr lang="fi-FI" sz="2400" dirty="0"/>
                        <a:t>2023</a:t>
                      </a:r>
                    </a:p>
                  </a:txBody>
                  <a:tcPr/>
                </a:tc>
                <a:tc>
                  <a:txBody>
                    <a:bodyPr/>
                    <a:lstStyle/>
                    <a:p>
                      <a:r>
                        <a:rPr lang="fi-FI" sz="2400" dirty="0"/>
                        <a:t>30.4.2026 </a:t>
                      </a:r>
                    </a:p>
                  </a:txBody>
                  <a:tcPr/>
                </a:tc>
                <a:extLst>
                  <a:ext uri="{0D108BD9-81ED-4DB2-BD59-A6C34878D82A}">
                    <a16:rowId xmlns:a16="http://schemas.microsoft.com/office/drawing/2014/main" val="2362314116"/>
                  </a:ext>
                </a:extLst>
              </a:tr>
              <a:tr h="471725">
                <a:tc>
                  <a:txBody>
                    <a:bodyPr/>
                    <a:lstStyle/>
                    <a:p>
                      <a:r>
                        <a:rPr lang="fi-FI" sz="2400" dirty="0"/>
                        <a:t>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dirty="0"/>
                        <a:t>30.4.2027 </a:t>
                      </a:r>
                    </a:p>
                  </a:txBody>
                  <a:tcPr/>
                </a:tc>
                <a:extLst>
                  <a:ext uri="{0D108BD9-81ED-4DB2-BD59-A6C34878D82A}">
                    <a16:rowId xmlns:a16="http://schemas.microsoft.com/office/drawing/2014/main" val="297164048"/>
                  </a:ext>
                </a:extLst>
              </a:tr>
              <a:tr h="471725">
                <a:tc>
                  <a:txBody>
                    <a:bodyPr/>
                    <a:lstStyle/>
                    <a:p>
                      <a:r>
                        <a:rPr lang="fi-FI" sz="2400" dirty="0"/>
                        <a:t>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dirty="0"/>
                        <a:t>30.4.2028 </a:t>
                      </a:r>
                    </a:p>
                  </a:txBody>
                  <a:tcPr/>
                </a:tc>
                <a:extLst>
                  <a:ext uri="{0D108BD9-81ED-4DB2-BD59-A6C34878D82A}">
                    <a16:rowId xmlns:a16="http://schemas.microsoft.com/office/drawing/2014/main" val="535755496"/>
                  </a:ext>
                </a:extLst>
              </a:tr>
            </a:tbl>
          </a:graphicData>
        </a:graphic>
      </p:graphicFrame>
    </p:spTree>
    <p:extLst>
      <p:ext uri="{BB962C8B-B14F-4D97-AF65-F5344CB8AC3E}">
        <p14:creationId xmlns:p14="http://schemas.microsoft.com/office/powerpoint/2010/main" val="286547707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2673B2-5E86-0A08-FD57-4BE6ADD9B16D}"/>
              </a:ext>
            </a:extLst>
          </p:cNvPr>
          <p:cNvSpPr>
            <a:spLocks noGrp="1"/>
          </p:cNvSpPr>
          <p:nvPr>
            <p:ph type="title"/>
          </p:nvPr>
        </p:nvSpPr>
        <p:spPr>
          <a:xfrm>
            <a:off x="528097" y="381271"/>
            <a:ext cx="5791201" cy="1325563"/>
          </a:xfrm>
        </p:spPr>
        <p:txBody>
          <a:bodyPr/>
          <a:lstStyle/>
          <a:p>
            <a:r>
              <a:rPr lang="fi-FI" dirty="0"/>
              <a:t>Toimita valmis suunnitelma kuntaan</a:t>
            </a:r>
          </a:p>
        </p:txBody>
      </p:sp>
      <p:sp>
        <p:nvSpPr>
          <p:cNvPr id="3" name="Sisällön paikkamerkki 2">
            <a:extLst>
              <a:ext uri="{FF2B5EF4-FFF2-40B4-BE49-F238E27FC236}">
                <a16:creationId xmlns:a16="http://schemas.microsoft.com/office/drawing/2014/main" id="{6F5155C1-9F32-1F36-4175-316DDEA1F539}"/>
              </a:ext>
            </a:extLst>
          </p:cNvPr>
          <p:cNvSpPr>
            <a:spLocks noGrp="1"/>
          </p:cNvSpPr>
          <p:nvPr>
            <p:ph idx="1"/>
          </p:nvPr>
        </p:nvSpPr>
        <p:spPr>
          <a:xfrm>
            <a:off x="528097" y="1825625"/>
            <a:ext cx="5346903" cy="4351338"/>
          </a:xfrm>
        </p:spPr>
        <p:txBody>
          <a:bodyPr/>
          <a:lstStyle/>
          <a:p>
            <a:r>
              <a:rPr lang="fi-FI" sz="2000" dirty="0"/>
              <a:t>Kooste-välilehdellä näkyy tilan valmis ilmasto- ja ympäristösuunnitelma eli yhteenveto aiemmilla välilehdillä antamistasi tiedoista.</a:t>
            </a:r>
          </a:p>
          <a:p>
            <a:r>
              <a:rPr lang="fi-FI" sz="2000" dirty="0"/>
              <a:t>Kun suunnitelma on valmis, julkaise suunnitelma. Tämän jälkeen voit ladata suunnitelman pdf-muodossa tai tulostaa sen. </a:t>
            </a:r>
          </a:p>
          <a:p>
            <a:r>
              <a:rPr lang="fi-FI" sz="2000" dirty="0"/>
              <a:t>Huomaa, että suunnitelma on toimitettava kuntaan erikseen. Vipun ja sivuston välillä ei ole rajapintaa. Ympäristökorvauksen ehto täyttyy vasta, kun kunta merkitsee, että suunnitelma on toimitettu.</a:t>
            </a:r>
          </a:p>
          <a:p>
            <a:endParaRPr lang="fi-FI" dirty="0"/>
          </a:p>
        </p:txBody>
      </p:sp>
      <p:grpSp>
        <p:nvGrpSpPr>
          <p:cNvPr id="21" name="Ryhmä 20" descr="Kuvakaappaus ilmasto- ja ympäristösuunnitelman alustasta">
            <a:extLst>
              <a:ext uri="{FF2B5EF4-FFF2-40B4-BE49-F238E27FC236}">
                <a16:creationId xmlns:a16="http://schemas.microsoft.com/office/drawing/2014/main" id="{E6E4F8FE-28DE-634D-161A-CF1CCAD71BAA}"/>
              </a:ext>
            </a:extLst>
          </p:cNvPr>
          <p:cNvGrpSpPr/>
          <p:nvPr/>
        </p:nvGrpSpPr>
        <p:grpSpPr>
          <a:xfrm>
            <a:off x="6870105" y="224501"/>
            <a:ext cx="5139660" cy="6408998"/>
            <a:chOff x="6903155" y="224501"/>
            <a:chExt cx="5139660" cy="6408998"/>
          </a:xfrm>
        </p:grpSpPr>
        <p:pic>
          <p:nvPicPr>
            <p:cNvPr id="5" name="Kuva 4">
              <a:extLst>
                <a:ext uri="{FF2B5EF4-FFF2-40B4-BE49-F238E27FC236}">
                  <a16:creationId xmlns:a16="http://schemas.microsoft.com/office/drawing/2014/main" id="{18D549B4-224E-E70D-2E57-423E8E0F7467}"/>
                </a:ext>
              </a:extLst>
            </p:cNvPr>
            <p:cNvPicPr>
              <a:picLocks noChangeAspect="1"/>
            </p:cNvPicPr>
            <p:nvPr/>
          </p:nvPicPr>
          <p:blipFill>
            <a:blip r:embed="rId2"/>
            <a:stretch>
              <a:fillRect/>
            </a:stretch>
          </p:blipFill>
          <p:spPr>
            <a:xfrm>
              <a:off x="6919110" y="224501"/>
              <a:ext cx="4968091" cy="993618"/>
            </a:xfrm>
            <a:prstGeom prst="rect">
              <a:avLst/>
            </a:prstGeom>
          </p:spPr>
        </p:pic>
        <p:pic>
          <p:nvPicPr>
            <p:cNvPr id="7" name="Kuva 6">
              <a:extLst>
                <a:ext uri="{FF2B5EF4-FFF2-40B4-BE49-F238E27FC236}">
                  <a16:creationId xmlns:a16="http://schemas.microsoft.com/office/drawing/2014/main" id="{45B298D4-E895-C80D-F807-D43EA5F44979}"/>
                </a:ext>
              </a:extLst>
            </p:cNvPr>
            <p:cNvPicPr>
              <a:picLocks noChangeAspect="1"/>
            </p:cNvPicPr>
            <p:nvPr/>
          </p:nvPicPr>
          <p:blipFill>
            <a:blip r:embed="rId3"/>
            <a:stretch>
              <a:fillRect/>
            </a:stretch>
          </p:blipFill>
          <p:spPr>
            <a:xfrm>
              <a:off x="6919110" y="1044053"/>
              <a:ext cx="5123705" cy="1078381"/>
            </a:xfrm>
            <a:prstGeom prst="rect">
              <a:avLst/>
            </a:prstGeom>
          </p:spPr>
        </p:pic>
        <p:pic>
          <p:nvPicPr>
            <p:cNvPr id="10" name="Kuva 9">
              <a:extLst>
                <a:ext uri="{FF2B5EF4-FFF2-40B4-BE49-F238E27FC236}">
                  <a16:creationId xmlns:a16="http://schemas.microsoft.com/office/drawing/2014/main" id="{6AF6D3ED-F4E2-F368-9114-8BDADDB58AF7}"/>
                </a:ext>
              </a:extLst>
            </p:cNvPr>
            <p:cNvPicPr>
              <a:picLocks noChangeAspect="1"/>
            </p:cNvPicPr>
            <p:nvPr/>
          </p:nvPicPr>
          <p:blipFill>
            <a:blip r:embed="rId4"/>
            <a:stretch>
              <a:fillRect/>
            </a:stretch>
          </p:blipFill>
          <p:spPr>
            <a:xfrm>
              <a:off x="6911133" y="2122434"/>
              <a:ext cx="4868940" cy="675923"/>
            </a:xfrm>
            <a:prstGeom prst="rect">
              <a:avLst/>
            </a:prstGeom>
          </p:spPr>
        </p:pic>
        <p:pic>
          <p:nvPicPr>
            <p:cNvPr id="12" name="Kuva 11">
              <a:extLst>
                <a:ext uri="{FF2B5EF4-FFF2-40B4-BE49-F238E27FC236}">
                  <a16:creationId xmlns:a16="http://schemas.microsoft.com/office/drawing/2014/main" id="{F1B72E00-7CDF-9FA9-0A4B-9052DFFE1B70}"/>
                </a:ext>
              </a:extLst>
            </p:cNvPr>
            <p:cNvPicPr>
              <a:picLocks noChangeAspect="1"/>
            </p:cNvPicPr>
            <p:nvPr/>
          </p:nvPicPr>
          <p:blipFill>
            <a:blip r:embed="rId5"/>
            <a:stretch>
              <a:fillRect/>
            </a:stretch>
          </p:blipFill>
          <p:spPr>
            <a:xfrm>
              <a:off x="6911133" y="2738277"/>
              <a:ext cx="4860963" cy="733625"/>
            </a:xfrm>
            <a:prstGeom prst="rect">
              <a:avLst/>
            </a:prstGeom>
          </p:spPr>
        </p:pic>
        <p:pic>
          <p:nvPicPr>
            <p:cNvPr id="14" name="Kuva 13">
              <a:extLst>
                <a:ext uri="{FF2B5EF4-FFF2-40B4-BE49-F238E27FC236}">
                  <a16:creationId xmlns:a16="http://schemas.microsoft.com/office/drawing/2014/main" id="{40FD874E-8772-2079-B57D-D61F73CD0958}"/>
                </a:ext>
              </a:extLst>
            </p:cNvPr>
            <p:cNvPicPr>
              <a:picLocks noChangeAspect="1"/>
            </p:cNvPicPr>
            <p:nvPr/>
          </p:nvPicPr>
          <p:blipFill>
            <a:blip r:embed="rId6"/>
            <a:stretch>
              <a:fillRect/>
            </a:stretch>
          </p:blipFill>
          <p:spPr>
            <a:xfrm>
              <a:off x="6903156" y="3471902"/>
              <a:ext cx="4214645" cy="1402241"/>
            </a:xfrm>
            <a:prstGeom prst="rect">
              <a:avLst/>
            </a:prstGeom>
          </p:spPr>
        </p:pic>
        <p:pic>
          <p:nvPicPr>
            <p:cNvPr id="16" name="Kuva 15">
              <a:extLst>
                <a:ext uri="{FF2B5EF4-FFF2-40B4-BE49-F238E27FC236}">
                  <a16:creationId xmlns:a16="http://schemas.microsoft.com/office/drawing/2014/main" id="{18D60AF0-3C87-C739-DC13-FEC96A027333}"/>
                </a:ext>
              </a:extLst>
            </p:cNvPr>
            <p:cNvPicPr>
              <a:picLocks noChangeAspect="1"/>
            </p:cNvPicPr>
            <p:nvPr/>
          </p:nvPicPr>
          <p:blipFill>
            <a:blip r:embed="rId7"/>
            <a:srcRect b="73581"/>
            <a:stretch/>
          </p:blipFill>
          <p:spPr>
            <a:xfrm>
              <a:off x="6903156" y="4874142"/>
              <a:ext cx="4846251" cy="440151"/>
            </a:xfrm>
            <a:prstGeom prst="rect">
              <a:avLst/>
            </a:prstGeom>
          </p:spPr>
        </p:pic>
        <p:pic>
          <p:nvPicPr>
            <p:cNvPr id="17" name="Kuva 16">
              <a:extLst>
                <a:ext uri="{FF2B5EF4-FFF2-40B4-BE49-F238E27FC236}">
                  <a16:creationId xmlns:a16="http://schemas.microsoft.com/office/drawing/2014/main" id="{41D1669A-E83D-4D7A-9E7A-CD8E334F067F}"/>
                </a:ext>
              </a:extLst>
            </p:cNvPr>
            <p:cNvPicPr>
              <a:picLocks noChangeAspect="1"/>
            </p:cNvPicPr>
            <p:nvPr/>
          </p:nvPicPr>
          <p:blipFill>
            <a:blip r:embed="rId7"/>
            <a:srcRect t="50122"/>
            <a:stretch/>
          </p:blipFill>
          <p:spPr>
            <a:xfrm>
              <a:off x="6903156" y="5405100"/>
              <a:ext cx="4296063" cy="736664"/>
            </a:xfrm>
            <a:prstGeom prst="rect">
              <a:avLst/>
            </a:prstGeom>
          </p:spPr>
        </p:pic>
        <p:pic>
          <p:nvPicPr>
            <p:cNvPr id="19" name="Kuva 18">
              <a:extLst>
                <a:ext uri="{FF2B5EF4-FFF2-40B4-BE49-F238E27FC236}">
                  <a16:creationId xmlns:a16="http://schemas.microsoft.com/office/drawing/2014/main" id="{BA75EA53-5150-660C-2F26-668BDBE0E59F}"/>
                </a:ext>
              </a:extLst>
            </p:cNvPr>
            <p:cNvPicPr>
              <a:picLocks noChangeAspect="1"/>
            </p:cNvPicPr>
            <p:nvPr/>
          </p:nvPicPr>
          <p:blipFill>
            <a:blip r:embed="rId8"/>
            <a:stretch>
              <a:fillRect/>
            </a:stretch>
          </p:blipFill>
          <p:spPr>
            <a:xfrm>
              <a:off x="6903155" y="6141764"/>
              <a:ext cx="4846251" cy="491735"/>
            </a:xfrm>
            <a:prstGeom prst="rect">
              <a:avLst/>
            </a:prstGeom>
          </p:spPr>
        </p:pic>
      </p:grpSp>
    </p:spTree>
    <p:extLst>
      <p:ext uri="{BB962C8B-B14F-4D97-AF65-F5344CB8AC3E}">
        <p14:creationId xmlns:p14="http://schemas.microsoft.com/office/powerpoint/2010/main" val="85301265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4">
            <a:extLst>
              <a:ext uri="{FF2B5EF4-FFF2-40B4-BE49-F238E27FC236}">
                <a16:creationId xmlns:a16="http://schemas.microsoft.com/office/drawing/2014/main" id="{C7018AF9-ADEB-BBA8-724C-2BED2C9F69C2}"/>
              </a:ext>
            </a:extLst>
          </p:cNvPr>
          <p:cNvSpPr>
            <a:spLocks noGrp="1" noChangeArrowheads="1"/>
          </p:cNvSpPr>
          <p:nvPr>
            <p:ph type="title" idx="4294967295"/>
          </p:nvPr>
        </p:nvSpPr>
        <p:spPr bwMode="auto">
          <a:xfrm>
            <a:off x="1066800" y="2840038"/>
            <a:ext cx="10058400" cy="1520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fi-FI" altLang="fi-FI" sz="10000" b="1" i="0" u="none" strike="noStrike" kern="1200" cap="none" spc="0" normalizeH="0" baseline="0" noProof="0" dirty="0">
                <a:ln>
                  <a:noFill/>
                </a:ln>
                <a:solidFill>
                  <a:schemeClr val="tx2"/>
                </a:solidFill>
                <a:effectLst/>
                <a:uLnTx/>
                <a:uFillTx/>
                <a:latin typeface="+mn-lt"/>
                <a:ea typeface="+mn-ea"/>
                <a:cs typeface="+mn-cs"/>
              </a:rPr>
              <a:t>Kiitos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1F961-E17D-8905-B2CA-00575611FF09}"/>
              </a:ext>
            </a:extLst>
          </p:cNvPr>
          <p:cNvSpPr>
            <a:spLocks noGrp="1"/>
          </p:cNvSpPr>
          <p:nvPr>
            <p:ph type="title"/>
          </p:nvPr>
        </p:nvSpPr>
        <p:spPr/>
        <p:txBody>
          <a:bodyPr/>
          <a:lstStyle/>
          <a:p>
            <a:r>
              <a:rPr lang="fi-FI" noProof="0" dirty="0"/>
              <a:t>Ympäristösitoumus vuonna 2025</a:t>
            </a:r>
          </a:p>
        </p:txBody>
      </p:sp>
      <p:sp>
        <p:nvSpPr>
          <p:cNvPr id="3" name="Sisällön paikkamerkki 2">
            <a:extLst>
              <a:ext uri="{FF2B5EF4-FFF2-40B4-BE49-F238E27FC236}">
                <a16:creationId xmlns:a16="http://schemas.microsoft.com/office/drawing/2014/main" id="{1C02B449-DE3E-87FA-BEE0-9974F78BB943}"/>
              </a:ext>
            </a:extLst>
          </p:cNvPr>
          <p:cNvSpPr>
            <a:spLocks noGrp="1"/>
          </p:cNvSpPr>
          <p:nvPr>
            <p:ph idx="1"/>
          </p:nvPr>
        </p:nvSpPr>
        <p:spPr>
          <a:xfrm>
            <a:off x="528098" y="1825625"/>
            <a:ext cx="10896878" cy="4351338"/>
          </a:xfrm>
        </p:spPr>
        <p:txBody>
          <a:bodyPr/>
          <a:lstStyle/>
          <a:p>
            <a:pPr>
              <a:lnSpc>
                <a:spcPct val="80000"/>
              </a:lnSpc>
              <a:spcAft>
                <a:spcPts val="600"/>
              </a:spcAft>
            </a:pPr>
            <a:r>
              <a:rPr lang="fi-FI" sz="2400" dirty="0"/>
              <a:t>Muutoksia ympäristökorvauksen sisältöön asetuksella 39/2025 (asetusmuutokset ja tarkentavat asiat merkitty tässä esityksessä erikseen)</a:t>
            </a:r>
          </a:p>
          <a:p>
            <a:pPr>
              <a:lnSpc>
                <a:spcPct val="80000"/>
              </a:lnSpc>
              <a:spcAft>
                <a:spcPts val="600"/>
              </a:spcAft>
            </a:pPr>
            <a:r>
              <a:rPr lang="fi-FI" sz="2400" noProof="0" dirty="0"/>
              <a:t>Vuonna 2025 voi antaa uusia viisivuotisia sitoumuksia. </a:t>
            </a:r>
          </a:p>
          <a:p>
            <a:pPr>
              <a:lnSpc>
                <a:spcPct val="80000"/>
              </a:lnSpc>
              <a:spcAft>
                <a:spcPts val="600"/>
              </a:spcAft>
            </a:pPr>
            <a:r>
              <a:rPr lang="fi-FI" sz="2400" noProof="0" dirty="0"/>
              <a:t>Voimassa olevan sitoumuksen voi myös jakaa vuonna 2025 </a:t>
            </a:r>
          </a:p>
          <a:p>
            <a:pPr lvl="1">
              <a:lnSpc>
                <a:spcPct val="80000"/>
              </a:lnSpc>
              <a:spcAft>
                <a:spcPts val="600"/>
              </a:spcAft>
            </a:pPr>
            <a:r>
              <a:rPr lang="fi-FI" sz="2000" dirty="0"/>
              <a:t>Sitoumuksen</a:t>
            </a:r>
            <a:r>
              <a:rPr lang="fi-FI" sz="2000" noProof="0" dirty="0"/>
              <a:t> kestoaika on alkuperäisen sitoumuksen mukainen.</a:t>
            </a:r>
          </a:p>
          <a:p>
            <a:pPr>
              <a:lnSpc>
                <a:spcPct val="80000"/>
              </a:lnSpc>
              <a:spcAft>
                <a:spcPts val="600"/>
              </a:spcAft>
            </a:pPr>
            <a:r>
              <a:rPr lang="fi-FI" sz="2400" noProof="0" dirty="0"/>
              <a:t>Sitoutuneen tuenhakijan korvauskelpoinen ala on automaattiseesti ympäristösitoumuksessa olevaa alaa.</a:t>
            </a:r>
          </a:p>
          <a:p>
            <a:pPr>
              <a:lnSpc>
                <a:spcPct val="80000"/>
              </a:lnSpc>
              <a:spcAft>
                <a:spcPts val="600"/>
              </a:spcAft>
            </a:pPr>
            <a:r>
              <a:rPr lang="fi-FI" sz="2400" dirty="0"/>
              <a:t>Lohkon tulee olla maatalousmaata, maankäyttölajiltaan peltoa, ja sillä tulee harjoittaa maataloustoimintaa.</a:t>
            </a:r>
            <a:endParaRPr lang="fi-FI" sz="2400" noProof="0" dirty="0"/>
          </a:p>
          <a:p>
            <a:pPr>
              <a:lnSpc>
                <a:spcPct val="80000"/>
              </a:lnSpc>
              <a:spcAft>
                <a:spcPts val="600"/>
              </a:spcAft>
            </a:pPr>
            <a:r>
              <a:rPr lang="fi-FI" sz="2400" noProof="0" dirty="0"/>
              <a:t>Sitoumuksen vähimmäispinta-ala on 5 ha, puutarhakasveilla 1 ha. </a:t>
            </a:r>
          </a:p>
          <a:p>
            <a:pPr>
              <a:spcAft>
                <a:spcPts val="600"/>
              </a:spcAft>
            </a:pPr>
            <a:endParaRPr lang="fi-FI" sz="2400" noProof="0" dirty="0"/>
          </a:p>
        </p:txBody>
      </p:sp>
    </p:spTree>
    <p:extLst>
      <p:ext uri="{BB962C8B-B14F-4D97-AF65-F5344CB8AC3E}">
        <p14:creationId xmlns:p14="http://schemas.microsoft.com/office/powerpoint/2010/main" val="40519461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E3A92-14D5-CB9D-A641-5622FB28227A}"/>
              </a:ext>
            </a:extLst>
          </p:cNvPr>
          <p:cNvSpPr>
            <a:spLocks noGrp="1"/>
          </p:cNvSpPr>
          <p:nvPr>
            <p:ph type="title"/>
          </p:nvPr>
        </p:nvSpPr>
        <p:spPr/>
        <p:txBody>
          <a:bodyPr/>
          <a:lstStyle/>
          <a:p>
            <a:r>
              <a:rPr lang="fi-FI" noProof="0" dirty="0"/>
              <a:t>Muista hakea kaikkia toteutettavia toimenpiteitä jo peltotukien haussa!</a:t>
            </a:r>
          </a:p>
        </p:txBody>
      </p:sp>
      <p:sp>
        <p:nvSpPr>
          <p:cNvPr id="3" name="Sisällön paikkamerkki 2">
            <a:extLst>
              <a:ext uri="{FF2B5EF4-FFF2-40B4-BE49-F238E27FC236}">
                <a16:creationId xmlns:a16="http://schemas.microsoft.com/office/drawing/2014/main" id="{4EB833F0-FA60-2537-E39A-BBBBC4806BB4}"/>
              </a:ext>
            </a:extLst>
          </p:cNvPr>
          <p:cNvSpPr>
            <a:spLocks noGrp="1"/>
          </p:cNvSpPr>
          <p:nvPr>
            <p:ph idx="1"/>
          </p:nvPr>
        </p:nvSpPr>
        <p:spPr>
          <a:xfrm>
            <a:off x="528098" y="1825625"/>
            <a:ext cx="10821220" cy="4351338"/>
          </a:xfrm>
        </p:spPr>
        <p:txBody>
          <a:bodyPr/>
          <a:lstStyle/>
          <a:p>
            <a:r>
              <a:rPr lang="fi-FI" sz="2400" dirty="0"/>
              <a:t>Lohkokohtaiseen toimenpiteeseen osallistuminen edellyttää myös tilakohtaiseen toimenpiteeseen sitoutumista</a:t>
            </a:r>
            <a:r>
              <a:rPr lang="fi-FI" sz="1600" dirty="0"/>
              <a:t>.</a:t>
            </a:r>
            <a:endParaRPr lang="fi-FI" sz="2400" noProof="0" dirty="0"/>
          </a:p>
          <a:p>
            <a:r>
              <a:rPr lang="fi-FI" sz="2400" noProof="0" dirty="0"/>
              <a:t>Hae kaikkia toimenpiteitä peltotukien haussa (myös syysilmoituksessa ilmoittavia aloja).</a:t>
            </a:r>
          </a:p>
          <a:p>
            <a:pPr lvl="1"/>
            <a:r>
              <a:rPr lang="fi-FI" sz="2000" noProof="0" dirty="0"/>
              <a:t>Vipuun pyritään rakentamaan huomautuksia, mutta Vipu ei tarkista kaikkea.</a:t>
            </a:r>
          </a:p>
          <a:p>
            <a:r>
              <a:rPr lang="fi-FI" sz="2400" noProof="0" dirty="0"/>
              <a:t>Hae tukea vain sellaisista toimenpiteistä, jotka toteutat.</a:t>
            </a:r>
          </a:p>
          <a:p>
            <a:r>
              <a:rPr lang="fi-FI" sz="2400" noProof="0" dirty="0"/>
              <a:t>Voit muuttaa tai lisätä toimenpiteitä hakemuksellesi vielä muutosaikana.(valvonta)</a:t>
            </a:r>
          </a:p>
          <a:p>
            <a:r>
              <a:rPr lang="fi-FI" sz="2400" noProof="0" dirty="0"/>
              <a:t>Muista ilmoittaa peltotukien haussa seuraavat toimenpiteet samoille aloille kuin vuonna 2024:</a:t>
            </a:r>
          </a:p>
          <a:p>
            <a:pPr lvl="1"/>
            <a:r>
              <a:rPr lang="fi-FI" sz="2200" noProof="0" dirty="0"/>
              <a:t>Suojavyöhyke</a:t>
            </a:r>
          </a:p>
          <a:p>
            <a:pPr lvl="1"/>
            <a:r>
              <a:rPr lang="fi-FI" sz="2200" noProof="0" dirty="0"/>
              <a:t>Turvepeltojen nurmet</a:t>
            </a:r>
          </a:p>
          <a:p>
            <a:pPr lvl="1"/>
            <a:r>
              <a:rPr lang="fi-FI" sz="2200" noProof="0" dirty="0"/>
              <a:t>Valumavesien hallinta</a:t>
            </a:r>
          </a:p>
        </p:txBody>
      </p:sp>
    </p:spTree>
    <p:extLst>
      <p:ext uri="{BB962C8B-B14F-4D97-AF65-F5344CB8AC3E}">
        <p14:creationId xmlns:p14="http://schemas.microsoft.com/office/powerpoint/2010/main" val="31423636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644AD-9A5A-4620-9059-30EFB1B9B94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1A23B9B-4620-6F71-3E5E-ADEE598AC120}"/>
              </a:ext>
            </a:extLst>
          </p:cNvPr>
          <p:cNvSpPr>
            <a:spLocks noGrp="1"/>
          </p:cNvSpPr>
          <p:nvPr>
            <p:ph type="title"/>
          </p:nvPr>
        </p:nvSpPr>
        <p:spPr/>
        <p:txBody>
          <a:bodyPr>
            <a:normAutofit/>
          </a:bodyPr>
          <a:lstStyle/>
          <a:p>
            <a:r>
              <a:rPr lang="fi-FI" noProof="0" dirty="0"/>
              <a:t>Ympäristösitoumuksen toimenpiteet 1/2</a:t>
            </a:r>
          </a:p>
        </p:txBody>
      </p:sp>
      <p:sp>
        <p:nvSpPr>
          <p:cNvPr id="3" name="Sisällön paikkamerkki 2">
            <a:extLst>
              <a:ext uri="{FF2B5EF4-FFF2-40B4-BE49-F238E27FC236}">
                <a16:creationId xmlns:a16="http://schemas.microsoft.com/office/drawing/2014/main" id="{CE3ADCD6-43F2-5F75-E4E8-1516DAB36B00}"/>
              </a:ext>
            </a:extLst>
          </p:cNvPr>
          <p:cNvSpPr>
            <a:spLocks noGrp="1"/>
          </p:cNvSpPr>
          <p:nvPr>
            <p:ph idx="1"/>
          </p:nvPr>
        </p:nvSpPr>
        <p:spPr>
          <a:xfrm>
            <a:off x="528097" y="1697561"/>
            <a:ext cx="10716007" cy="4703239"/>
          </a:xfrm>
        </p:spPr>
        <p:txBody>
          <a:bodyPr/>
          <a:lstStyle/>
          <a:p>
            <a:pPr marL="0" indent="0">
              <a:buNone/>
            </a:pPr>
            <a:r>
              <a:rPr lang="fi-FI" sz="2400" b="1" dirty="0"/>
              <a:t>Tilakohtaiset toimenpiteet</a:t>
            </a:r>
          </a:p>
          <a:p>
            <a:pPr>
              <a:lnSpc>
                <a:spcPct val="80000"/>
              </a:lnSpc>
            </a:pPr>
            <a:r>
              <a:rPr lang="fi-FI" sz="2400" dirty="0"/>
              <a:t>Yleiset vaatimukset</a:t>
            </a:r>
          </a:p>
          <a:p>
            <a:pPr lvl="1">
              <a:lnSpc>
                <a:spcPct val="80000"/>
              </a:lnSpc>
            </a:pPr>
            <a:r>
              <a:rPr lang="fi-FI" sz="2200" dirty="0"/>
              <a:t>Viljavuustutkimus</a:t>
            </a:r>
          </a:p>
          <a:p>
            <a:pPr lvl="1">
              <a:lnSpc>
                <a:spcPct val="80000"/>
              </a:lnSpc>
            </a:pPr>
            <a:r>
              <a:rPr lang="fi-FI" sz="2200" dirty="0"/>
              <a:t>Lohkokohtaiset muistiinpanot</a:t>
            </a:r>
          </a:p>
          <a:p>
            <a:pPr lvl="1">
              <a:lnSpc>
                <a:spcPct val="80000"/>
              </a:lnSpc>
            </a:pPr>
            <a:r>
              <a:rPr lang="fi-FI" sz="2200" dirty="0"/>
              <a:t>Ilmasto- ja ympäristösuunnitelma </a:t>
            </a:r>
          </a:p>
          <a:p>
            <a:r>
              <a:rPr lang="fi-FI" sz="2400" dirty="0"/>
              <a:t>Valinnaiset vaatimukset (vuosittain kaksi toimenpidettä seuraavista vaihtoehdoista)</a:t>
            </a:r>
          </a:p>
          <a:p>
            <a:pPr lvl="1">
              <a:lnSpc>
                <a:spcPct val="80000"/>
              </a:lnSpc>
            </a:pPr>
            <a:r>
              <a:rPr lang="fi-FI" sz="2200" dirty="0"/>
              <a:t>Ilmasto- ja ympäristökoulutus</a:t>
            </a:r>
          </a:p>
          <a:p>
            <a:pPr lvl="1">
              <a:lnSpc>
                <a:spcPct val="80000"/>
              </a:lnSpc>
            </a:pPr>
            <a:r>
              <a:rPr lang="fi-FI" sz="2200" dirty="0"/>
              <a:t>Monivuotiset monimuotoisuuskaistat</a:t>
            </a:r>
          </a:p>
          <a:p>
            <a:pPr lvl="1">
              <a:lnSpc>
                <a:spcPct val="80000"/>
              </a:lnSpc>
            </a:pPr>
            <a:r>
              <a:rPr lang="fi-FI" sz="2200" dirty="0"/>
              <a:t>Maaperän seuranta</a:t>
            </a:r>
          </a:p>
          <a:p>
            <a:pPr lvl="1">
              <a:lnSpc>
                <a:spcPct val="80000"/>
              </a:lnSpc>
            </a:pPr>
            <a:r>
              <a:rPr lang="fi-FI" sz="2200" dirty="0"/>
              <a:t>Orgaaniset ravinteet</a:t>
            </a:r>
          </a:p>
          <a:p>
            <a:pPr lvl="1">
              <a:lnSpc>
                <a:spcPct val="80000"/>
              </a:lnSpc>
            </a:pPr>
            <a:r>
              <a:rPr lang="fi-FI" sz="2200" dirty="0"/>
              <a:t>Pölyttäjien ravintokasvit</a:t>
            </a:r>
          </a:p>
          <a:p>
            <a:pPr lvl="1">
              <a:lnSpc>
                <a:spcPct val="80000"/>
              </a:lnSpc>
            </a:pPr>
            <a:r>
              <a:rPr lang="fi-FI" sz="2200" dirty="0"/>
              <a:t>Täsmäviljelymenetelmät</a:t>
            </a:r>
          </a:p>
          <a:p>
            <a:pPr lvl="1">
              <a:lnSpc>
                <a:spcPct val="80000"/>
              </a:lnSpc>
            </a:pPr>
            <a:r>
              <a:rPr lang="fi-FI" sz="2200" dirty="0"/>
              <a:t>Kasvintuhoojien ja kasvitautien seuranta- ja tunnistussovellukset.</a:t>
            </a:r>
          </a:p>
          <a:p>
            <a:pPr marL="0" indent="0">
              <a:buNone/>
            </a:pPr>
            <a:endParaRPr lang="fi-FI" sz="2200" noProof="0" dirty="0"/>
          </a:p>
        </p:txBody>
      </p:sp>
    </p:spTree>
    <p:extLst>
      <p:ext uri="{BB962C8B-B14F-4D97-AF65-F5344CB8AC3E}">
        <p14:creationId xmlns:p14="http://schemas.microsoft.com/office/powerpoint/2010/main" val="21803969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8B5A0-5BD2-88A4-9232-4A902221AA5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7E3490B-F5FD-31EA-05EC-7B6B576211A5}"/>
              </a:ext>
            </a:extLst>
          </p:cNvPr>
          <p:cNvSpPr>
            <a:spLocks noGrp="1"/>
          </p:cNvSpPr>
          <p:nvPr>
            <p:ph type="title"/>
          </p:nvPr>
        </p:nvSpPr>
        <p:spPr/>
        <p:txBody>
          <a:bodyPr>
            <a:normAutofit/>
          </a:bodyPr>
          <a:lstStyle/>
          <a:p>
            <a:r>
              <a:rPr lang="fi-FI" noProof="0" dirty="0"/>
              <a:t>Ympäristösitoumuksen toimenpiteet 2/2</a:t>
            </a:r>
          </a:p>
        </p:txBody>
      </p:sp>
      <p:sp>
        <p:nvSpPr>
          <p:cNvPr id="3" name="Sisällön paikkamerkki 2">
            <a:extLst>
              <a:ext uri="{FF2B5EF4-FFF2-40B4-BE49-F238E27FC236}">
                <a16:creationId xmlns:a16="http://schemas.microsoft.com/office/drawing/2014/main" id="{11C21ED1-0C72-3743-08AC-7FF08E338789}"/>
              </a:ext>
            </a:extLst>
          </p:cNvPr>
          <p:cNvSpPr>
            <a:spLocks noGrp="1"/>
          </p:cNvSpPr>
          <p:nvPr>
            <p:ph idx="1"/>
          </p:nvPr>
        </p:nvSpPr>
        <p:spPr>
          <a:xfrm>
            <a:off x="528098" y="1697561"/>
            <a:ext cx="10515600" cy="4703239"/>
          </a:xfrm>
        </p:spPr>
        <p:txBody>
          <a:bodyPr/>
          <a:lstStyle/>
          <a:p>
            <a:pPr marL="0" indent="0">
              <a:buNone/>
            </a:pPr>
            <a:r>
              <a:rPr lang="fi-FI" sz="2400" b="1" dirty="0"/>
              <a:t>Lohkokohtaiset toimenpiteet</a:t>
            </a:r>
          </a:p>
          <a:p>
            <a:pPr>
              <a:lnSpc>
                <a:spcPct val="80000"/>
              </a:lnSpc>
            </a:pPr>
            <a:r>
              <a:rPr lang="fi-FI" sz="2400" dirty="0"/>
              <a:t>maanparannus- ja saneerauskasvit</a:t>
            </a:r>
          </a:p>
          <a:p>
            <a:pPr>
              <a:lnSpc>
                <a:spcPct val="80000"/>
              </a:lnSpc>
            </a:pPr>
            <a:r>
              <a:rPr lang="fi-FI" sz="2400" dirty="0"/>
              <a:t>kerääjäkasvit</a:t>
            </a:r>
          </a:p>
          <a:p>
            <a:pPr>
              <a:lnSpc>
                <a:spcPct val="80000"/>
              </a:lnSpc>
            </a:pPr>
            <a:r>
              <a:rPr lang="fi-FI" sz="2400" dirty="0"/>
              <a:t>kiertotalouden edistäminen</a:t>
            </a:r>
          </a:p>
          <a:p>
            <a:pPr>
              <a:lnSpc>
                <a:spcPct val="80000"/>
              </a:lnSpc>
            </a:pPr>
            <a:r>
              <a:rPr lang="fi-FI" sz="2400" dirty="0"/>
              <a:t>suojavyöhykkeet</a:t>
            </a:r>
          </a:p>
          <a:p>
            <a:pPr>
              <a:lnSpc>
                <a:spcPct val="80000"/>
              </a:lnSpc>
            </a:pPr>
            <a:r>
              <a:rPr lang="fi-FI" sz="2400" dirty="0"/>
              <a:t>turvepeltojen nurmet</a:t>
            </a:r>
          </a:p>
          <a:p>
            <a:pPr>
              <a:lnSpc>
                <a:spcPct val="80000"/>
              </a:lnSpc>
            </a:pPr>
            <a:r>
              <a:rPr lang="fi-FI" sz="2400" dirty="0"/>
              <a:t>valumavesien hallinta (säätösalaojitus ja kuivatusvesien kierrätys)</a:t>
            </a:r>
          </a:p>
          <a:p>
            <a:pPr>
              <a:lnSpc>
                <a:spcPct val="80000"/>
              </a:lnSpc>
            </a:pPr>
            <a:r>
              <a:rPr lang="fi-FI" sz="2400" dirty="0"/>
              <a:t>puutarhakasvien vaihtoehtoinen kasvinsuojelu</a:t>
            </a:r>
          </a:p>
          <a:p>
            <a:pPr>
              <a:lnSpc>
                <a:spcPct val="80000"/>
              </a:lnSpc>
            </a:pPr>
            <a:r>
              <a:rPr lang="fi-FI" sz="2400" dirty="0"/>
              <a:t>lintupellot</a:t>
            </a:r>
            <a:endParaRPr lang="fi-FI" sz="2200" dirty="0"/>
          </a:p>
          <a:p>
            <a:pPr marL="0" indent="0">
              <a:buNone/>
            </a:pPr>
            <a:endParaRPr lang="fi-FI" sz="2200" noProof="0" dirty="0"/>
          </a:p>
        </p:txBody>
      </p:sp>
    </p:spTree>
    <p:extLst>
      <p:ext uri="{BB962C8B-B14F-4D97-AF65-F5344CB8AC3E}">
        <p14:creationId xmlns:p14="http://schemas.microsoft.com/office/powerpoint/2010/main" val="39550623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FF93BD-591A-EEFC-EC3F-F2478946536A}"/>
              </a:ext>
            </a:extLst>
          </p:cNvPr>
          <p:cNvSpPr>
            <a:spLocks noGrp="1"/>
          </p:cNvSpPr>
          <p:nvPr>
            <p:ph type="ctrTitle"/>
          </p:nvPr>
        </p:nvSpPr>
        <p:spPr>
          <a:xfrm>
            <a:off x="1507317" y="2251871"/>
            <a:ext cx="9144000" cy="2723543"/>
          </a:xfrm>
        </p:spPr>
        <p:txBody>
          <a:bodyPr>
            <a:normAutofit/>
          </a:bodyPr>
          <a:lstStyle/>
          <a:p>
            <a:r>
              <a:rPr lang="fi-FI" dirty="0"/>
              <a:t>Tilakohtaiset toimenpiteet</a:t>
            </a:r>
          </a:p>
        </p:txBody>
      </p:sp>
    </p:spTree>
    <p:extLst>
      <p:ext uri="{BB962C8B-B14F-4D97-AF65-F5344CB8AC3E}">
        <p14:creationId xmlns:p14="http://schemas.microsoft.com/office/powerpoint/2010/main" val="36931976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B84253-009A-84A7-2F80-2A4910E2192C}"/>
              </a:ext>
            </a:extLst>
          </p:cNvPr>
          <p:cNvSpPr>
            <a:spLocks noGrp="1"/>
          </p:cNvSpPr>
          <p:nvPr>
            <p:ph type="title"/>
          </p:nvPr>
        </p:nvSpPr>
        <p:spPr>
          <a:xfrm>
            <a:off x="528098" y="365125"/>
            <a:ext cx="10668000" cy="1325563"/>
          </a:xfrm>
        </p:spPr>
        <p:txBody>
          <a:bodyPr/>
          <a:lstStyle/>
          <a:p>
            <a:r>
              <a:rPr lang="fi-FI" dirty="0"/>
              <a:t>Tilakohtaisen toimenpiteen yleiset vaatimukset 1/2</a:t>
            </a:r>
          </a:p>
        </p:txBody>
      </p:sp>
      <p:sp>
        <p:nvSpPr>
          <p:cNvPr id="3" name="Sisällön paikkamerkki 2">
            <a:extLst>
              <a:ext uri="{FF2B5EF4-FFF2-40B4-BE49-F238E27FC236}">
                <a16:creationId xmlns:a16="http://schemas.microsoft.com/office/drawing/2014/main" id="{C6FF1B43-912C-DA79-7067-B3D9F810F61B}"/>
              </a:ext>
            </a:extLst>
          </p:cNvPr>
          <p:cNvSpPr>
            <a:spLocks noGrp="1"/>
          </p:cNvSpPr>
          <p:nvPr>
            <p:ph idx="1"/>
          </p:nvPr>
        </p:nvSpPr>
        <p:spPr>
          <a:xfrm>
            <a:off x="528097" y="1408922"/>
            <a:ext cx="10667999" cy="5210087"/>
          </a:xfrm>
        </p:spPr>
        <p:txBody>
          <a:bodyPr/>
          <a:lstStyle/>
          <a:p>
            <a:pPr marL="0" indent="0">
              <a:lnSpc>
                <a:spcPct val="100000"/>
              </a:lnSpc>
              <a:spcBef>
                <a:spcPts val="600"/>
              </a:spcBef>
              <a:buNone/>
            </a:pPr>
            <a:r>
              <a:rPr lang="fi-FI" sz="2400" b="1" dirty="0"/>
              <a:t>1) Viljavuustutkimus</a:t>
            </a:r>
          </a:p>
          <a:p>
            <a:pPr lvl="1">
              <a:lnSpc>
                <a:spcPct val="100000"/>
              </a:lnSpc>
              <a:spcBef>
                <a:spcPts val="600"/>
              </a:spcBef>
            </a:pPr>
            <a:r>
              <a:rPr lang="fi-FI" sz="2000" b="1" dirty="0"/>
              <a:t>Tutkimuksen on oltava voimassa</a:t>
            </a:r>
            <a:r>
              <a:rPr lang="fi-FI" sz="2000" b="1" dirty="0">
                <a:solidFill>
                  <a:srgbClr val="FF0000"/>
                </a:solidFill>
              </a:rPr>
              <a:t> </a:t>
            </a:r>
            <a:r>
              <a:rPr lang="fi-FI" sz="2000" b="1" dirty="0"/>
              <a:t>kaikilla peruslohkoilla, joiden kasvia voi lannoittaa.</a:t>
            </a:r>
          </a:p>
          <a:p>
            <a:pPr lvl="2">
              <a:lnSpc>
                <a:spcPct val="100000"/>
              </a:lnSpc>
              <a:spcBef>
                <a:spcPts val="600"/>
              </a:spcBef>
            </a:pPr>
            <a:r>
              <a:rPr lang="fi-FI" sz="1600" dirty="0"/>
              <a:t>Alle 0,50 ha  ei tarvitse teettää näytettä =&gt; Fosforilannoitus käyttäen viljavuusluokan 6. lannoitusarvoja</a:t>
            </a:r>
          </a:p>
          <a:p>
            <a:pPr lvl="2">
              <a:lnSpc>
                <a:spcPct val="100000"/>
              </a:lnSpc>
              <a:spcBef>
                <a:spcPts val="600"/>
              </a:spcBef>
            </a:pPr>
            <a:r>
              <a:rPr lang="fi-FI" sz="1400" b="0" i="0" dirty="0">
                <a:solidFill>
                  <a:srgbClr val="343841"/>
                </a:solidFill>
                <a:effectLst/>
                <a:latin typeface="Roboto" panose="02000000000000000000" pitchFamily="2" charset="0"/>
              </a:rPr>
              <a:t>0,5 ha – 5,00 ha näyte / lohko</a:t>
            </a:r>
          </a:p>
          <a:p>
            <a:pPr lvl="2">
              <a:lnSpc>
                <a:spcPct val="100000"/>
              </a:lnSpc>
              <a:spcBef>
                <a:spcPts val="600"/>
              </a:spcBef>
            </a:pPr>
            <a:r>
              <a:rPr lang="fi-FI" sz="1400" dirty="0">
                <a:solidFill>
                  <a:srgbClr val="343841"/>
                </a:solidFill>
                <a:latin typeface="Roboto" panose="02000000000000000000" pitchFamily="2" charset="0"/>
              </a:rPr>
              <a:t>Yli 5,00 ha näyte jokaista alkavaa viittä hehtaaria kohden</a:t>
            </a:r>
          </a:p>
          <a:p>
            <a:pPr lvl="2">
              <a:lnSpc>
                <a:spcPct val="100000"/>
              </a:lnSpc>
              <a:spcBef>
                <a:spcPts val="600"/>
              </a:spcBef>
            </a:pPr>
            <a:r>
              <a:rPr lang="fi-FI" sz="1600" dirty="0"/>
              <a:t>Viljavuustutkimuksessa oltava päivämäärät, jolloin näytteet ovat saapuneet analysoitaviksi ja analyysi on tehty.</a:t>
            </a:r>
          </a:p>
          <a:p>
            <a:pPr lvl="2">
              <a:lnSpc>
                <a:spcPct val="100000"/>
              </a:lnSpc>
              <a:spcBef>
                <a:spcPts val="600"/>
              </a:spcBef>
            </a:pPr>
            <a:r>
              <a:rPr lang="fi-FI" sz="1600" dirty="0"/>
              <a:t>Sisältää lohkon maalajin, multavuuden, happamuuden, johtokyvyn, vaihtuvan kalsiumin, helppoliukoisen fosforin vaihtuvan kaliumin ja vaihtuvan magnesiumin.</a:t>
            </a:r>
          </a:p>
          <a:p>
            <a:pPr lvl="1">
              <a:lnSpc>
                <a:spcPct val="100000"/>
              </a:lnSpc>
              <a:spcBef>
                <a:spcPts val="600"/>
              </a:spcBef>
            </a:pPr>
            <a:r>
              <a:rPr lang="fi-FI" sz="2000" dirty="0"/>
              <a:t>Hallintaasi tulleista lohkoista tutkimus pitää olla sitoumusvuoden loppuun mennessä (Ympäristökorvauksen asetusmuutos tulossa vielä toukokuussa 2025)</a:t>
            </a:r>
          </a:p>
          <a:p>
            <a:pPr lvl="1">
              <a:lnSpc>
                <a:spcPct val="100000"/>
              </a:lnSpc>
              <a:spcBef>
                <a:spcPts val="600"/>
              </a:spcBef>
            </a:pPr>
            <a:endParaRPr lang="fi-FI" sz="2000" dirty="0"/>
          </a:p>
          <a:p>
            <a:pPr lvl="1">
              <a:lnSpc>
                <a:spcPct val="100000"/>
              </a:lnSpc>
              <a:spcBef>
                <a:spcPts val="600"/>
              </a:spcBef>
            </a:pPr>
            <a:r>
              <a:rPr lang="fi-FI" sz="2000" dirty="0" err="1"/>
              <a:t>Huom</a:t>
            </a:r>
            <a:r>
              <a:rPr lang="fi-FI" sz="2000" dirty="0"/>
              <a:t>! Ehdollisuudessa ehtona on edelleen seuraavat asiat</a:t>
            </a:r>
          </a:p>
          <a:p>
            <a:pPr lvl="2">
              <a:lnSpc>
                <a:spcPct val="100000"/>
              </a:lnSpc>
              <a:spcBef>
                <a:spcPts val="600"/>
              </a:spcBef>
            </a:pPr>
            <a:r>
              <a:rPr lang="fi-FI" sz="1800" b="1" dirty="0"/>
              <a:t>Lohkon maalajin </a:t>
            </a:r>
            <a:r>
              <a:rPr lang="fi-FI" sz="1800" dirty="0"/>
              <a:t>ja viljavuusluokan pitää olla selvillä ennen lannoitusta. </a:t>
            </a:r>
          </a:p>
          <a:p>
            <a:pPr lvl="2">
              <a:lnSpc>
                <a:spcPct val="100000"/>
              </a:lnSpc>
              <a:spcBef>
                <a:spcPts val="600"/>
              </a:spcBef>
            </a:pPr>
            <a:r>
              <a:rPr lang="fi-FI" sz="1800" dirty="0"/>
              <a:t>Hyväksytään enintään 10 vuotta vanha tutkimus. </a:t>
            </a:r>
            <a:endParaRPr lang="fi-FI" sz="2600" dirty="0"/>
          </a:p>
          <a:p>
            <a:pPr>
              <a:lnSpc>
                <a:spcPct val="100000"/>
              </a:lnSpc>
              <a:spcBef>
                <a:spcPts val="600"/>
              </a:spcBef>
            </a:pPr>
            <a:endParaRPr lang="fi-FI" sz="2200" dirty="0"/>
          </a:p>
        </p:txBody>
      </p:sp>
    </p:spTree>
    <p:extLst>
      <p:ext uri="{BB962C8B-B14F-4D97-AF65-F5344CB8AC3E}">
        <p14:creationId xmlns:p14="http://schemas.microsoft.com/office/powerpoint/2010/main" val="1440308743"/>
      </p:ext>
    </p:extLst>
  </p:cSld>
  <p:clrMapOvr>
    <a:masterClrMapping/>
  </p:clrMapOvr>
  <p:transition>
    <p:fade/>
  </p:transition>
</p:sld>
</file>

<file path=ppt/theme/theme1.xml><?xml version="1.0" encoding="utf-8"?>
<a:theme xmlns:a="http://schemas.openxmlformats.org/drawingml/2006/main" name="Office-teema">
  <a:themeElements>
    <a:clrScheme name="Ruokavirasto">
      <a:dk1>
        <a:srgbClr val="343841"/>
      </a:dk1>
      <a:lt1>
        <a:srgbClr val="FFFFFF"/>
      </a:lt1>
      <a:dk2>
        <a:srgbClr val="004F71"/>
      </a:dk2>
      <a:lt2>
        <a:srgbClr val="CEB888"/>
      </a:lt2>
      <a:accent1>
        <a:srgbClr val="D0006F"/>
      </a:accent1>
      <a:accent2>
        <a:srgbClr val="ADD2EE"/>
      </a:accent2>
      <a:accent3>
        <a:srgbClr val="0D5F2C"/>
      </a:accent3>
      <a:accent4>
        <a:srgbClr val="F7CE3C"/>
      </a:accent4>
      <a:accent5>
        <a:srgbClr val="C1D119"/>
      </a:accent5>
      <a:accent6>
        <a:srgbClr val="F4C8C2"/>
      </a:accent6>
      <a:hlink>
        <a:srgbClr val="D0006F"/>
      </a:hlink>
      <a:folHlink>
        <a:srgbClr val="912D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okavirasto_PP_pohja_FI_2021.potx" id="{6900B90D-8AC8-434C-9529-61CC12BD0303}" vid="{B6BC6537-6D63-4584-8610-1D1AE609BF0D}"/>
    </a:ext>
  </a:extLst>
</a:theme>
</file>

<file path=ppt/theme/theme2.xml><?xml version="1.0" encoding="utf-8"?>
<a:theme xmlns:a="http://schemas.openxmlformats.org/drawingml/2006/main" name="1_Office-teema">
  <a:themeElements>
    <a:clrScheme name="Custom 8">
      <a:dk1>
        <a:srgbClr val="343841"/>
      </a:dk1>
      <a:lt1>
        <a:srgbClr val="FFFFFF"/>
      </a:lt1>
      <a:dk2>
        <a:srgbClr val="004F70"/>
      </a:dk2>
      <a:lt2>
        <a:srgbClr val="CEB887"/>
      </a:lt2>
      <a:accent1>
        <a:srgbClr val="CF006E"/>
      </a:accent1>
      <a:accent2>
        <a:srgbClr val="8EC7E8"/>
      </a:accent2>
      <a:accent3>
        <a:srgbClr val="4C7B62"/>
      </a:accent3>
      <a:accent4>
        <a:srgbClr val="F7CE3B"/>
      </a:accent4>
      <a:accent5>
        <a:srgbClr val="494C78"/>
      </a:accent5>
      <a:accent6>
        <a:srgbClr val="F0B5A3"/>
      </a:accent6>
      <a:hlink>
        <a:srgbClr val="CF006E"/>
      </a:hlink>
      <a:folHlink>
        <a:srgbClr val="494C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okavirasto_PP_pohja" id="{BFD91566-572A-4CBB-BF54-F9A043C7C13D}" vid="{14D0A2A1-7826-437F-B834-EBA80E3C45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DEB55A13380C984D9A4693232EF531BD" ma:contentTypeVersion="10" ma:contentTypeDescription="Luo uusi asiakirja." ma:contentTypeScope="" ma:versionID="85d36a1744015c8b7f13737edec57352">
  <xsd:schema xmlns:xsd="http://www.w3.org/2001/XMLSchema" xmlns:xs="http://www.w3.org/2001/XMLSchema" xmlns:p="http://schemas.microsoft.com/office/2006/metadata/properties" xmlns:ns2="ca6a6fe3-5e51-4f39-bd65-8b3cfa91f86b" xmlns:ns3="b7cdc5b8-18ec-4981-b8af-674272c1cf5e" targetNamespace="http://schemas.microsoft.com/office/2006/metadata/properties" ma:root="true" ma:fieldsID="b92bf7e1211e43bd75063fb9238ace98" ns2:_="" ns3:_="">
    <xsd:import namespace="ca6a6fe3-5e51-4f39-bd65-8b3cfa91f86b"/>
    <xsd:import namespace="b7cdc5b8-18ec-4981-b8af-674272c1cf5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a6fe3-5e51-4f39-bd65-8b3cfa91f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d2c86073-d20c-4242-97f1-555d6560550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cdc5b8-18ec-4981-b8af-674272c1cf5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d761ac4-bc18-492f-8dd5-a3100413976e}" ma:internalName="TaxCatchAll" ma:showField="CatchAllData" ma:web="b7cdc5b8-18ec-4981-b8af-674272c1cf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6a6fe3-5e51-4f39-bd65-8b3cfa91f86b">
      <Terms xmlns="http://schemas.microsoft.com/office/infopath/2007/PartnerControls"/>
    </lcf76f155ced4ddcb4097134ff3c332f>
    <TaxCatchAll xmlns="b7cdc5b8-18ec-4981-b8af-674272c1cf5e" xsi:nil="true"/>
  </documentManagement>
</p:properties>
</file>

<file path=customXml/itemProps1.xml><?xml version="1.0" encoding="utf-8"?>
<ds:datastoreItem xmlns:ds="http://schemas.openxmlformats.org/officeDocument/2006/customXml" ds:itemID="{70E931E7-895F-4A24-B2EB-1980B4CA8EA7}">
  <ds:schemaRefs>
    <ds:schemaRef ds:uri="http://schemas.microsoft.com/sharepoint/v3/contenttype/forms"/>
  </ds:schemaRefs>
</ds:datastoreItem>
</file>

<file path=customXml/itemProps2.xml><?xml version="1.0" encoding="utf-8"?>
<ds:datastoreItem xmlns:ds="http://schemas.openxmlformats.org/officeDocument/2006/customXml" ds:itemID="{098D6866-60A9-4B13-92CD-BF63AE6E7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a6fe3-5e51-4f39-bd65-8b3cfa91f86b"/>
    <ds:schemaRef ds:uri="b7cdc5b8-18ec-4981-b8af-674272c1c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06E9DA-892B-4A36-9A57-959BA7BC001E}">
  <ds:schemaRefs>
    <ds:schemaRef ds:uri="http://schemas.microsoft.com/office/2006/metadata/properties"/>
    <ds:schemaRef ds:uri="http://schemas.microsoft.com/office/infopath/2007/PartnerControls"/>
    <ds:schemaRef ds:uri="ca6a6fe3-5e51-4f39-bd65-8b3cfa91f86b"/>
    <ds:schemaRef ds:uri="b7cdc5b8-18ec-4981-b8af-674272c1cf5e"/>
  </ds:schemaRefs>
</ds:datastoreItem>
</file>

<file path=docProps/app.xml><?xml version="1.0" encoding="utf-8"?>
<Properties xmlns="http://schemas.openxmlformats.org/officeDocument/2006/extended-properties" xmlns:vt="http://schemas.openxmlformats.org/officeDocument/2006/docPropsVTypes">
  <Template>Ruokavirasto_PP_pohja_FI_2021</Template>
  <TotalTime>10529</TotalTime>
  <Words>3056</Words>
  <Application>Microsoft Office PowerPoint</Application>
  <PresentationFormat>Laajakuva</PresentationFormat>
  <Paragraphs>351</Paragraphs>
  <Slides>37</Slides>
  <Notes>14</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37</vt:i4>
      </vt:variant>
    </vt:vector>
  </HeadingPairs>
  <TitlesOfParts>
    <vt:vector size="43" baseType="lpstr">
      <vt:lpstr>Arial</vt:lpstr>
      <vt:lpstr>Calibri</vt:lpstr>
      <vt:lpstr>Calibri</vt:lpstr>
      <vt:lpstr>Roboto</vt:lpstr>
      <vt:lpstr>Office-teema</vt:lpstr>
      <vt:lpstr>1_Office-teema</vt:lpstr>
      <vt:lpstr>Ympäristösitoumus</vt:lpstr>
      <vt:lpstr>Esityksen sisältö</vt:lpstr>
      <vt:lpstr>Sitoumuksen perusasioita 2025</vt:lpstr>
      <vt:lpstr>Ympäristösitoumus vuonna 2025</vt:lpstr>
      <vt:lpstr>Muista hakea kaikkia toteutettavia toimenpiteitä jo peltotukien haussa!</vt:lpstr>
      <vt:lpstr>Ympäristösitoumuksen toimenpiteet 1/2</vt:lpstr>
      <vt:lpstr>Ympäristösitoumuksen toimenpiteet 2/2</vt:lpstr>
      <vt:lpstr>Tilakohtaiset toimenpiteet</vt:lpstr>
      <vt:lpstr>Tilakohtaisen toimenpiteen yleiset vaatimukset 1/2</vt:lpstr>
      <vt:lpstr>Tilakohtaisen toimenpiteen yleiset vaatimukset 2/2</vt:lpstr>
      <vt:lpstr>Tilakohtaisen toimenpiteen valinnaiset vaatimukset 1/3</vt:lpstr>
      <vt:lpstr>Tilakohtaisen toimenpiteen valinnaiset vaatimukset 2/3</vt:lpstr>
      <vt:lpstr>Tilakohtaisen toimenpiteen valinnaiset vaatimukset 3/3</vt:lpstr>
      <vt:lpstr>Toistuva laiminlyönti tilakohtaisessa valinnaisissa toimenpiteissä</vt:lpstr>
      <vt:lpstr>Lohkokohtaiset toimenpiteet</vt:lpstr>
      <vt:lpstr>Lohkokohtaiset toimenpiteet</vt:lpstr>
      <vt:lpstr>Maanparannus- ja saneerauskasvit 1/2</vt:lpstr>
      <vt:lpstr>Maanparannus- ja saneerauskasvit 2/2</vt:lpstr>
      <vt:lpstr>Kerääjäkasvit 1/2</vt:lpstr>
      <vt:lpstr>Kerääjäkasvit 2/2</vt:lpstr>
      <vt:lpstr>Suojavyöhyke 1/2</vt:lpstr>
      <vt:lpstr>Suojavyöhyke 2/2</vt:lpstr>
      <vt:lpstr>Turvepeltojen nurmet</vt:lpstr>
      <vt:lpstr>Puutarhakasvien vaihtoehtoiset kasvinsuojelumenetelmät 1/2</vt:lpstr>
      <vt:lpstr>Puutarhakasvien vaihtoehtoiset kasvinsuojelumenetelmät 2/2</vt:lpstr>
      <vt:lpstr>Syysilmoituksella ilmoitettavat alat:  - Kiertotalouden edistäminen - Valumavesien hallinta - Lintupellot</vt:lpstr>
      <vt:lpstr>Kiertotalouden edistäminen</vt:lpstr>
      <vt:lpstr>Valumavesien hallinta 1/2</vt:lpstr>
      <vt:lpstr>Valumavesien hallinta 2/2</vt:lpstr>
      <vt:lpstr>Lintupellot (1/2)</vt:lpstr>
      <vt:lpstr>Lintupellot (2/2) </vt:lpstr>
      <vt:lpstr>Korvauksen maksamisen mahdollisia rajoituksia </vt:lpstr>
      <vt:lpstr>Ilmasto- ja ympäristösuunnitelma</vt:lpstr>
      <vt:lpstr>Mikä suunnitelma?</vt:lpstr>
      <vt:lpstr>Suunnitelman palauttaminen</vt:lpstr>
      <vt:lpstr>Toimita valmis suunnitelma kuntaan</vt:lpstr>
      <vt:lpstr>Kiitos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Ympäristösitoumus</dc:title>
  <dc:subject/>
  <dc:creator>Liljeström Anna (Ruokavirasto)</dc:creator>
  <cp:keywords/>
  <dc:description/>
  <cp:lastModifiedBy>Tammela Pirjo</cp:lastModifiedBy>
  <cp:revision>217</cp:revision>
  <dcterms:created xsi:type="dcterms:W3CDTF">2021-04-14T04:59:38Z</dcterms:created>
  <dcterms:modified xsi:type="dcterms:W3CDTF">2025-04-09T07:51:45Z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0x010100DEB55A13380C984D9A4693232EF531BD</vt:lpwstr>
  </property>
</Properties>
</file>