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87" r:id="rId4"/>
    <p:sldMasterId id="2147485211" r:id="rId5"/>
  </p:sldMasterIdLst>
  <p:notesMasterIdLst>
    <p:notesMasterId r:id="rId35"/>
  </p:notesMasterIdLst>
  <p:handoutMasterIdLst>
    <p:handoutMasterId r:id="rId36"/>
  </p:handoutMasterIdLst>
  <p:sldIdLst>
    <p:sldId id="259" r:id="rId6"/>
    <p:sldId id="406" r:id="rId7"/>
    <p:sldId id="436" r:id="rId8"/>
    <p:sldId id="407" r:id="rId9"/>
    <p:sldId id="429" r:id="rId10"/>
    <p:sldId id="393" r:id="rId11"/>
    <p:sldId id="430" r:id="rId12"/>
    <p:sldId id="432" r:id="rId13"/>
    <p:sldId id="431" r:id="rId14"/>
    <p:sldId id="435" r:id="rId15"/>
    <p:sldId id="437" r:id="rId16"/>
    <p:sldId id="438" r:id="rId17"/>
    <p:sldId id="439" r:id="rId18"/>
    <p:sldId id="440" r:id="rId19"/>
    <p:sldId id="441" r:id="rId20"/>
    <p:sldId id="443" r:id="rId21"/>
    <p:sldId id="444" r:id="rId22"/>
    <p:sldId id="445" r:id="rId23"/>
    <p:sldId id="446" r:id="rId24"/>
    <p:sldId id="448" r:id="rId25"/>
    <p:sldId id="449" r:id="rId26"/>
    <p:sldId id="450" r:id="rId27"/>
    <p:sldId id="451" r:id="rId28"/>
    <p:sldId id="452" r:id="rId29"/>
    <p:sldId id="378" r:id="rId30"/>
    <p:sldId id="392" r:id="rId31"/>
    <p:sldId id="394" r:id="rId32"/>
    <p:sldId id="442" r:id="rId33"/>
    <p:sldId id="272" r:id="rId3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AEAF1A-F3A1-1FA8-06DF-394016DEDE5A}" name="Muilu Hanna (Ruokavirasto)" initials="MH(" userId="S::hanna.muilu@ruokavirasto.fi::3cc509ed-ffd2-4d7a-92cb-6e95f0e34d15" providerId="AD"/>
  <p188:author id="{0F6B0526-CE65-1E98-38A1-9FAA15A1B52B}" name="Holmén Mirka (Ruokavirasto)" initials="MH" userId="S::mirka.holmen@ruokavirasto.fi::6b88c118-db8b-47ce-b76e-312d38d6f3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  <a:srgbClr val="DCE986"/>
    <a:srgbClr val="FCEBB1"/>
    <a:srgbClr val="FD317F"/>
    <a:srgbClr val="FF6F49"/>
    <a:srgbClr val="FF118E"/>
    <a:srgbClr val="FFE1F1"/>
    <a:srgbClr val="CEB887"/>
    <a:srgbClr val="F0B5A3"/>
    <a:srgbClr val="0F2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Vaalea tyyli 2 - Korostu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Vaalea tyyli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88806" autoAdjust="0"/>
  </p:normalViewPr>
  <p:slideViewPr>
    <p:cSldViewPr snapToGrid="0" snapToObjects="1">
      <p:cViewPr varScale="1">
        <p:scale>
          <a:sx n="98" d="100"/>
          <a:sy n="98" d="100"/>
        </p:scale>
        <p:origin x="103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1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6976"/>
    </p:cViewPr>
  </p:sorterViewPr>
  <p:notesViewPr>
    <p:cSldViewPr snapToGrid="0" snapToObjects="1">
      <p:cViewPr varScale="1">
        <p:scale>
          <a:sx n="46" d="100"/>
          <a:sy n="46" d="100"/>
        </p:scale>
        <p:origin x="272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8C755D-3B28-8677-681F-7CDE3AFC6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8D699-14F9-EF56-F077-8E9A02284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C3284A-CBC5-4B3D-B41A-79A158832FA4}" type="datetimeFigureOut">
              <a:rPr lang="fi-FI"/>
              <a:pPr>
                <a:defRPr/>
              </a:pPr>
              <a:t>8.4.2025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F403E-F98D-234D-6CBA-89153AE35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A68B5-A2AF-1080-4D0C-4DA6A69BDB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1CE5B8-D017-489C-B6F2-4D84B53EEBE8}" type="slidenum">
              <a:rPr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21B0AF-01A7-917D-604F-0D91781DF4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B71A97-7339-61CC-067B-320600FB2A2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519EEF-C871-44FB-9068-B1A6293F6EA5}" type="datetimeFigureOut">
              <a:rPr lang="fi-FI"/>
              <a:pPr>
                <a:defRPr/>
              </a:pPr>
              <a:t>8.4.2025</a:t>
            </a:fld>
            <a:endParaRPr lang="fi-F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55E7766-8236-A206-57CA-2251C3A650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10FF422-DEB8-CB41-B2C1-A856FB6C7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4DCFA-D0DF-9C96-419B-74984712C4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74E5B-71B9-4F56-2FD3-DE733EB019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394CA8-62FF-4B95-892A-1E427C08EA46}" type="slidenum">
              <a:rPr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68A1D652-5F23-8E68-42C6-6BC48BBAE9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257A5A0A-4091-545F-9864-E08F1D53E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AC62926F-1941-4680-7D74-BCDAD1CECE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169C02-2F21-47C7-8010-EA0DC5E83B3A}" type="slidenum">
              <a:rPr lang="uk-UA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uk-UA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EA69D21-24AC-48FB-E7C1-843F4D1BFF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95154B7-C527-C55C-96F1-E6697D265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1271588"/>
            <a:ext cx="5518150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1BC0FA-4763-EA0B-B50E-7C8595A6BA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40BBD6-E5F2-5615-A9AE-053DE642EA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1271588"/>
            <a:ext cx="5518150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0172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54D54AAE-FE0B-9EA3-B36F-5CCCEA760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017535" y="1825624"/>
            <a:ext cx="5024231" cy="435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98" y="1825625"/>
            <a:ext cx="502423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EFE3DEA-B91F-6839-073D-C68EBBBEAE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5BE1189-0612-430A-B8C3-BC9D2F89FBF6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21B2D9C0-B25E-A3DB-5CA9-A3B02D8CD4F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A921F5-942D-5503-8C51-F467ADD3CC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5829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35D431D-0FAA-7A8D-A485-7C18CC416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aulukon paikkamerkki 4"/>
          <p:cNvSpPr>
            <a:spLocks noGrp="1"/>
          </p:cNvSpPr>
          <p:nvPr>
            <p:ph type="tbl" sz="quarter" idx="16"/>
          </p:nvPr>
        </p:nvSpPr>
        <p:spPr>
          <a:xfrm>
            <a:off x="6017534" y="1825625"/>
            <a:ext cx="5024231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fi-FI" noProof="0"/>
              <a:t>Lisää taulukko napsauttamalla kuvaketta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98" y="1825625"/>
            <a:ext cx="502423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5D7D0-A92D-4E54-168C-2D28DCDC1B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8CE1586-EF49-4734-81F2-AA4CFB3ADCE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DEFFF85-4F92-4678-C9DB-0BBDF72FBF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FA4B96D-9A17-E8F6-5F30-82D232032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5778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&amp; 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66A26B9-0816-47F4-9297-E59F269A5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Kaavion paikkamerkki 7"/>
          <p:cNvSpPr>
            <a:spLocks noGrp="1"/>
          </p:cNvSpPr>
          <p:nvPr>
            <p:ph type="chart" sz="quarter" idx="17"/>
          </p:nvPr>
        </p:nvSpPr>
        <p:spPr>
          <a:xfrm>
            <a:off x="6017533" y="1825625"/>
            <a:ext cx="5024231" cy="4351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98" y="1825625"/>
            <a:ext cx="502423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CAF6649-03B5-48EB-1E0D-BACA48FBAD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1D60F4B-2B88-406D-A1B6-3079D8BEF766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1E0E01A8-5D03-C080-024A-DF3A2DA5074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BD00A4-25A3-07AE-20EE-908CC427E2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82498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18BF556-C316-049C-0994-6EEEBAC53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99" y="1825625"/>
            <a:ext cx="2580862" cy="435133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charset="0"/>
              <a:buChar char="•"/>
              <a:defRPr sz="20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sz="1000"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sz="800"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416081" y="1825625"/>
            <a:ext cx="2580862" cy="435133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charset="0"/>
              <a:buChar char="•"/>
              <a:defRPr sz="20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sz="1000"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sz="800"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161" y="1825625"/>
            <a:ext cx="2580862" cy="435133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charset="0"/>
              <a:buChar char="•"/>
              <a:defRPr sz="20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sz="1000"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sz="800"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9152290" y="1825625"/>
            <a:ext cx="2580862" cy="435133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charset="0"/>
              <a:buChar char="•"/>
              <a:defRPr sz="20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sz="1000"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sz="800"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325E1C-2E76-0190-6CE7-1E50DF764E2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B2BBA28-68A4-4E44-AE2A-9924E4EC2874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A60A3ED9-03A8-D19A-90D9-1BE5B73097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7EAAD9-C5AC-EF79-83AD-D2CC99A058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20380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8A1A3DA-0EC2-1F92-3767-FE6EE146E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6016833" y="1825625"/>
            <a:ext cx="502423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98" y="1825625"/>
            <a:ext cx="502423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CD9CAB-3F71-5D0E-7937-EADB7AE6513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AB12DB2-5A4D-4456-850E-B8FBE95A2421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B12E73E0-B97E-F352-BB4A-0DEDE6B1070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9D06D2-60EE-33DF-D9A8-FCC7FA5911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01798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for graphs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FD76067A-A3B3-25FE-2A61-2C98D792B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051CAF5-2ACD-C453-5CEA-02F39B5E5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AED569E-6339-4FF4-914C-6EAB7E237D31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3049372E-AB9E-8B69-778C-0BD468EF6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631DC09-CD64-5993-BC07-679A3D8ACC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54301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:a16="http://schemas.microsoft.com/office/drawing/2014/main" id="{5AD982D3-14B1-C455-5BD7-2599C11CB8C1}"/>
              </a:ext>
            </a:extLst>
          </p:cNvPr>
          <p:cNvSpPr txBox="1">
            <a:spLocks/>
          </p:cNvSpPr>
          <p:nvPr/>
        </p:nvSpPr>
        <p:spPr>
          <a:xfrm>
            <a:off x="5230813" y="1325563"/>
            <a:ext cx="1968500" cy="114935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i-FI" sz="10000" dirty="0">
                <a:solidFill>
                  <a:schemeClr val="accent1"/>
                </a:solidFill>
              </a:rPr>
              <a:t>”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A12CEAC-361D-A3A2-8DC1-A92E13B19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30" y="1907679"/>
            <a:ext cx="10278140" cy="31075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6500"/>
              </a:lnSpc>
              <a:defRPr sz="60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56930" y="5319423"/>
            <a:ext cx="10278140" cy="8456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BC2F28-5A73-0B98-7FFA-7133B91C1B2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B5D7F58-7AA4-4754-9110-890D0FB71A55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89E8F9D6-B77B-929B-6A70-E407EAF4BBC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9AB5DD6-B961-B366-29C2-116A462175B9}"/>
              </a:ext>
            </a:extLst>
          </p:cNvPr>
          <p:cNvSpPr txBox="1">
            <a:spLocks/>
          </p:cNvSpPr>
          <p:nvPr userDrawn="1"/>
        </p:nvSpPr>
        <p:spPr>
          <a:xfrm>
            <a:off x="5230813" y="1325563"/>
            <a:ext cx="1968500" cy="114935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i-FI" sz="10000" dirty="0">
                <a:solidFill>
                  <a:schemeClr val="accent1"/>
                </a:solidFill>
              </a:rPr>
              <a:t>”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757CA05B-15F2-F8DE-800F-A51F5AA8D3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75375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:a16="http://schemas.microsoft.com/office/drawing/2014/main" id="{F8D36226-7443-4856-07EF-951A9199C583}"/>
              </a:ext>
            </a:extLst>
          </p:cNvPr>
          <p:cNvSpPr txBox="1">
            <a:spLocks/>
          </p:cNvSpPr>
          <p:nvPr/>
        </p:nvSpPr>
        <p:spPr>
          <a:xfrm>
            <a:off x="5230813" y="1325563"/>
            <a:ext cx="1968500" cy="114935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i-FI" sz="10000" dirty="0"/>
              <a:t>”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91E526E-0E03-AEC5-6F28-96DB423F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30" y="1907679"/>
            <a:ext cx="10278140" cy="31075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6500"/>
              </a:lnSpc>
              <a:defRPr sz="60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56930" y="5319423"/>
            <a:ext cx="10278140" cy="8456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22D318-D671-7245-C7BD-CDA2536CED3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50A4F6A-37B5-475C-AA28-505E1C512439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76FC6C93-4CF8-FC7B-408B-58061A4836B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9A4CCA7-A492-3C1E-7400-090D32C40E9E}"/>
              </a:ext>
            </a:extLst>
          </p:cNvPr>
          <p:cNvSpPr txBox="1">
            <a:spLocks/>
          </p:cNvSpPr>
          <p:nvPr userDrawn="1"/>
        </p:nvSpPr>
        <p:spPr>
          <a:xfrm>
            <a:off x="5230813" y="1325563"/>
            <a:ext cx="1968500" cy="114935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i-FI" sz="10000" dirty="0"/>
              <a:t>”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D241B920-45E4-7ED1-2F23-326639FAF1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70293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EF15C-9279-7ACC-1C4A-D8D42AC4E17B}"/>
              </a:ext>
            </a:extLst>
          </p:cNvPr>
          <p:cNvSpPr txBox="1">
            <a:spLocks/>
          </p:cNvSpPr>
          <p:nvPr/>
        </p:nvSpPr>
        <p:spPr>
          <a:xfrm>
            <a:off x="565150" y="5365750"/>
            <a:ext cx="4662488" cy="85725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ts val="6500"/>
              </a:lnSpc>
              <a:spcBef>
                <a:spcPct val="0"/>
              </a:spcBef>
              <a:buNone/>
              <a:defRPr sz="3200" b="1" kern="1200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pPr fontAlgn="auto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1800" b="0" dirty="0" err="1"/>
              <a:t>Sitaatin</a:t>
            </a:r>
            <a:r>
              <a:rPr lang="en-US" sz="1800" b="0" dirty="0"/>
              <a:t> </a:t>
            </a:r>
            <a:r>
              <a:rPr lang="en-US" sz="1800" b="0" dirty="0" err="1"/>
              <a:t>lähde</a:t>
            </a:r>
            <a:endParaRPr lang="fi-FI" sz="1800" b="0" dirty="0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C32796BD-72A4-DEBD-C278-B896E82DB306}"/>
              </a:ext>
            </a:extLst>
          </p:cNvPr>
          <p:cNvSpPr txBox="1">
            <a:spLocks/>
          </p:cNvSpPr>
          <p:nvPr/>
        </p:nvSpPr>
        <p:spPr>
          <a:xfrm>
            <a:off x="1963738" y="990600"/>
            <a:ext cx="1968500" cy="114935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i-FI" sz="10000">
                <a:solidFill>
                  <a:schemeClr val="accent1"/>
                </a:solidFill>
              </a:rPr>
              <a:t>”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0D321E5-2D75-45C7-F443-02C93EF69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64708" y="1628710"/>
            <a:ext cx="4662884" cy="36079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90"/>
              </a:lnSpc>
              <a:spcBef>
                <a:spcPts val="1000"/>
              </a:spcBef>
              <a:defRPr sz="32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796833" y="1628709"/>
            <a:ext cx="4732598" cy="4594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30BB7D-50CE-E359-AD5B-EB8F819DE8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25859F0-8B1A-4919-8EB6-DBD816FF9A28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5A084BDF-C778-8835-5297-66B84479919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FCADFD-0325-7934-9279-B2DC2670DE6B}"/>
              </a:ext>
            </a:extLst>
          </p:cNvPr>
          <p:cNvSpPr txBox="1">
            <a:spLocks/>
          </p:cNvSpPr>
          <p:nvPr userDrawn="1"/>
        </p:nvSpPr>
        <p:spPr>
          <a:xfrm>
            <a:off x="565150" y="5365750"/>
            <a:ext cx="4662488" cy="85725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ts val="6500"/>
              </a:lnSpc>
              <a:spcBef>
                <a:spcPct val="0"/>
              </a:spcBef>
              <a:buNone/>
              <a:defRPr sz="3200" b="1" kern="1200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pPr fontAlgn="auto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1800" b="0" dirty="0" err="1"/>
              <a:t>Sitaatin</a:t>
            </a:r>
            <a:r>
              <a:rPr lang="en-US" sz="1800" b="0" dirty="0"/>
              <a:t> </a:t>
            </a:r>
            <a:r>
              <a:rPr lang="en-US" sz="1800" b="0" dirty="0" err="1"/>
              <a:t>lähde</a:t>
            </a:r>
            <a:endParaRPr lang="fi-FI" sz="1800" b="0" dirty="0"/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E00DA625-9E18-9138-42EB-A54E00A064B8}"/>
              </a:ext>
            </a:extLst>
          </p:cNvPr>
          <p:cNvSpPr txBox="1">
            <a:spLocks/>
          </p:cNvSpPr>
          <p:nvPr userDrawn="1"/>
        </p:nvSpPr>
        <p:spPr>
          <a:xfrm>
            <a:off x="1963738" y="990600"/>
            <a:ext cx="1968500" cy="114935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i-FI" sz="10000">
                <a:solidFill>
                  <a:schemeClr val="accent1"/>
                </a:solidFill>
              </a:rPr>
              <a:t>”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DB36400B-BD26-0FFA-C28E-D979698412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76773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32175AF-C0C1-C41B-A276-31D4387166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1845709-A876-D6BF-9C30-5013A7119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506413"/>
            <a:ext cx="206057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99595" y="2307960"/>
            <a:ext cx="10058400" cy="15206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722688" y="4178599"/>
            <a:ext cx="4770437" cy="4808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31970" y="4680856"/>
            <a:ext cx="4770437" cy="3285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31970" y="5347393"/>
            <a:ext cx="4770437" cy="12895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1EC6CBF-29D4-ACB5-F859-30A1DE974C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04A188-9D88-1138-1E4F-3064DD828D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506413"/>
            <a:ext cx="206057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7721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-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3A5D1EA2-BAF9-BEB7-777C-B870A257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270000"/>
            <a:ext cx="550862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AF02073D-E00B-C994-C253-50B653F27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270000"/>
            <a:ext cx="550862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06535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EB82FD2D-B760-33B7-88E7-1D6445C7F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508000"/>
            <a:ext cx="2062162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722688" y="4178599"/>
            <a:ext cx="4770437" cy="4808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31970" y="4680856"/>
            <a:ext cx="4770437" cy="3285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31970" y="5347393"/>
            <a:ext cx="4770437" cy="12895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  <a:defRPr sz="1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99595" y="2307960"/>
            <a:ext cx="10058400" cy="15206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6FA4D53C-3D29-DFD4-B6AF-BE7BDBE1AE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508000"/>
            <a:ext cx="2062162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48484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1D0E5330-6C28-88FB-CF7B-135B8B6EF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0" y="-87313"/>
            <a:ext cx="3060700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AF4E8828-C859-1D32-CE64-9E4B5131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35225"/>
            <a:ext cx="66913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F5D91041-2283-620A-BA20-3A83A06EE4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0" y="-87313"/>
            <a:ext cx="3060700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613849F4-1568-EDA8-2AEC-654E016A82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35225"/>
            <a:ext cx="66913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26363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E5D03-0FAF-F66C-7505-BDF14FF5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9DD516-7D30-4EC4-4AFD-CFE170712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D61F-CC7D-4C15-9EB2-0370BE7DDEE6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01E7CA49-DDBB-7F84-FE76-8D6832854F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62418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AFB34C1-49B7-6325-6F92-390FBCCE63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4A77F6A-3AD1-03DE-94F2-942F78515D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1271588"/>
            <a:ext cx="5518150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01020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 -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4E1591D4-581C-583D-2503-5F485216E4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270000"/>
            <a:ext cx="550862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24199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 - blue 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785BB1F6-96AC-E261-2170-43DBD4AF1F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EB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A25F0424-6D1F-9008-74DA-79473FB479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270000"/>
            <a:ext cx="550862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13811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FD8A8BFD-75F0-27AB-1AF2-237BE87EAC0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C4E4B2A6-03BF-100E-5137-07309D53D0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390525"/>
            <a:ext cx="344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02E5B231-AB77-31E5-C58E-BDAF8476A324}"/>
              </a:ext>
            </a:extLst>
          </p:cNvPr>
          <p:cNvSpPr/>
          <p:nvPr userDrawn="1"/>
        </p:nvSpPr>
        <p:spPr>
          <a:xfrm>
            <a:off x="1063625" y="1760538"/>
            <a:ext cx="1052513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71BE18C-BD04-2236-E128-1F97D8B94677}"/>
              </a:ext>
            </a:extLst>
          </p:cNvPr>
          <p:cNvSpPr/>
          <p:nvPr userDrawn="1"/>
        </p:nvSpPr>
        <p:spPr>
          <a:xfrm>
            <a:off x="1063625" y="4502150"/>
            <a:ext cx="1052513" cy="87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2072953"/>
            <a:ext cx="9144000" cy="220424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4800"/>
              </a:lnSpc>
              <a:defRPr sz="4500" b="1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557" y="5000796"/>
            <a:ext cx="4056668" cy="4378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968375" y="5589588"/>
            <a:ext cx="4748613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6321287" y="5000626"/>
            <a:ext cx="5406113" cy="751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r">
              <a:buNone/>
              <a:defRPr sz="1600" b="1">
                <a:solidFill>
                  <a:schemeClr val="bg2"/>
                </a:solidFill>
              </a:defRPr>
            </a:lvl2pPr>
            <a:lvl3pPr marL="914400" indent="0" algn="r">
              <a:buNone/>
              <a:defRPr sz="1600" b="1">
                <a:solidFill>
                  <a:schemeClr val="bg2"/>
                </a:solidFill>
              </a:defRPr>
            </a:lvl3pPr>
            <a:lvl4pPr marL="1371600" indent="0" algn="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>
          <a:xfrm>
            <a:off x="10193408" y="5752312"/>
            <a:ext cx="1533828" cy="38133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8801569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str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427DBD80-9A7A-B9DE-9F41-3B8CD93C92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21B2CF9-3C39-7BDF-9EBF-D9444D95281E}"/>
              </a:ext>
            </a:extLst>
          </p:cNvPr>
          <p:cNvSpPr/>
          <p:nvPr userDrawn="1"/>
        </p:nvSpPr>
        <p:spPr>
          <a:xfrm>
            <a:off x="1063625" y="1760538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049D7CB-8C1C-8ECF-1F5A-E94327AAFD70}"/>
              </a:ext>
            </a:extLst>
          </p:cNvPr>
          <p:cNvSpPr/>
          <p:nvPr userDrawn="1"/>
        </p:nvSpPr>
        <p:spPr>
          <a:xfrm>
            <a:off x="1063625" y="4502150"/>
            <a:ext cx="1052513" cy="87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55D4121E-009F-80A4-4BD3-904F616E7E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93700"/>
            <a:ext cx="344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2072953"/>
            <a:ext cx="9144000" cy="220424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4800"/>
              </a:lnSpc>
              <a:defRPr sz="4500" b="1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557" y="5000796"/>
            <a:ext cx="4056668" cy="4378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968375" y="5589588"/>
            <a:ext cx="4748613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6321287" y="5000626"/>
            <a:ext cx="5406113" cy="751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 b="1">
                <a:solidFill>
                  <a:schemeClr val="tx2"/>
                </a:solidFill>
              </a:defRPr>
            </a:lvl1pPr>
            <a:lvl2pPr marL="457200" indent="0" algn="r">
              <a:buNone/>
              <a:defRPr sz="1600" b="1">
                <a:solidFill>
                  <a:schemeClr val="bg2"/>
                </a:solidFill>
              </a:defRPr>
            </a:lvl2pPr>
            <a:lvl3pPr marL="914400" indent="0" algn="r">
              <a:buNone/>
              <a:defRPr sz="1600" b="1">
                <a:solidFill>
                  <a:schemeClr val="bg2"/>
                </a:solidFill>
              </a:defRPr>
            </a:lvl3pPr>
            <a:lvl4pPr marL="1371600" indent="0" algn="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>
          <a:xfrm>
            <a:off x="10193408" y="5752312"/>
            <a:ext cx="1533828" cy="38133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8475130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str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D966264D-CA4F-9101-DA21-060D96408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70EE0B08-35FC-9C8B-4094-8FA83E406009}"/>
              </a:ext>
            </a:extLst>
          </p:cNvPr>
          <p:cNvSpPr/>
          <p:nvPr userDrawn="1"/>
        </p:nvSpPr>
        <p:spPr>
          <a:xfrm>
            <a:off x="1631950" y="1446213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2A6DBECD-3F08-E94D-E20E-F2BB04D04E94}"/>
              </a:ext>
            </a:extLst>
          </p:cNvPr>
          <p:cNvSpPr/>
          <p:nvPr userDrawn="1"/>
        </p:nvSpPr>
        <p:spPr>
          <a:xfrm>
            <a:off x="1631950" y="5468938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D05F720-D5DD-465C-200F-5FB62668D3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93700"/>
            <a:ext cx="344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317" y="2140197"/>
            <a:ext cx="9144000" cy="272354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5500"/>
              </a:lnSpc>
              <a:defRPr sz="4500" b="1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1A85C7-ED97-2D25-A448-AAE130136A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98F2745-D17D-49E3-B0D7-9B6BCC2E13F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7879060A-F366-D812-F75E-E1B2A2F0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480087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C3ACDAEA-D113-2FB1-8F7A-04F80E789B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EEBBCED-6BD5-8700-D38B-08FD9EE3FF27}"/>
              </a:ext>
            </a:extLst>
          </p:cNvPr>
          <p:cNvSpPr/>
          <p:nvPr userDrawn="1"/>
        </p:nvSpPr>
        <p:spPr>
          <a:xfrm>
            <a:off x="1631950" y="1446213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BEE6671-AB7F-769A-11FF-E2B7FBAE2150}"/>
              </a:ext>
            </a:extLst>
          </p:cNvPr>
          <p:cNvSpPr/>
          <p:nvPr userDrawn="1"/>
        </p:nvSpPr>
        <p:spPr>
          <a:xfrm>
            <a:off x="1631950" y="5468938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DC662457-8FC6-96C2-04E5-676CA5964E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93700"/>
            <a:ext cx="344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07317" y="2140197"/>
            <a:ext cx="9144000" cy="272354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5500"/>
              </a:lnSpc>
              <a:defRPr sz="4500" b="1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94FCAFC-C2E8-BC2B-6B08-B6953FEDF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10ADA2B-9A47-0DCC-2271-214DAC0347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661DA-8244-4AAD-873F-6D2A4D51B4C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84352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- blue 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5084C939-9A6C-B4F2-4F73-690724BB59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EB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1A16B68E-CD29-214D-5F29-65B2AA9AE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270000"/>
            <a:ext cx="550862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C0CF707D-12B4-3B7C-B569-600401F95C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EB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D0A2BA3-D058-BF24-F5F4-577981E45D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270000"/>
            <a:ext cx="550862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61070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19541A-7633-599C-6B6A-F6538F192E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93700"/>
            <a:ext cx="344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D3D50E3E-184A-F1B6-B498-726504DCD4B2}"/>
              </a:ext>
            </a:extLst>
          </p:cNvPr>
          <p:cNvSpPr/>
          <p:nvPr userDrawn="1"/>
        </p:nvSpPr>
        <p:spPr>
          <a:xfrm>
            <a:off x="1631950" y="1446213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C51A48F-04E2-67CE-9143-C3DA07877605}"/>
              </a:ext>
            </a:extLst>
          </p:cNvPr>
          <p:cNvSpPr/>
          <p:nvPr userDrawn="1"/>
        </p:nvSpPr>
        <p:spPr>
          <a:xfrm>
            <a:off x="1631950" y="5468938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07317" y="2140197"/>
            <a:ext cx="9144000" cy="272354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5500"/>
              </a:lnSpc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544D57-A6B1-F88E-D453-F38A5FBC21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D0B49C9-E3C7-484C-B149-F921E9A1050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2C9E75ED-3226-EA72-5E50-CE600A3C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2637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4FF4A61-05E4-0063-7872-9DDEBBD2D1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98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0B78AA-F946-94E9-F391-30AD0C00F4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EA08C37-32C9-477A-860C-9C296333283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99CE084-0202-8C50-26B9-E6CA0C7DD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623272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0E4C72A-E8E1-0381-922A-21AE32C2AE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017535" y="1825624"/>
            <a:ext cx="5024231" cy="435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98" y="1825625"/>
            <a:ext cx="502423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3DEC76C-C080-BE49-D6CD-740D8F5E3D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5BE1189-0612-430A-B8C3-BC9D2F89FBF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D61A6C2B-2E57-9B9D-EBEF-DFB36B5A9F0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008120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&amp; 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A4DEFE8-6B69-BC54-FDF9-B2D54B83B4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aulukon paikkamerkki 4"/>
          <p:cNvSpPr>
            <a:spLocks noGrp="1"/>
          </p:cNvSpPr>
          <p:nvPr>
            <p:ph type="tbl" sz="quarter" idx="16"/>
          </p:nvPr>
        </p:nvSpPr>
        <p:spPr>
          <a:xfrm>
            <a:off x="6017534" y="1825625"/>
            <a:ext cx="5024231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fi-FI" noProof="0"/>
              <a:t>Lisää taulukko napsauttamalla kuvaketta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98" y="1825625"/>
            <a:ext cx="502423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23021-2C91-52D8-FBE6-003A54A4E0F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8CE1586-EF49-4734-81F2-AA4CFB3ADCE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B78E159-8250-47C0-A563-4704C5419EE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202605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503E3DB-03C8-74CA-FE81-195041D95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Kaavion paikkamerkki 7"/>
          <p:cNvSpPr>
            <a:spLocks noGrp="1"/>
          </p:cNvSpPr>
          <p:nvPr>
            <p:ph type="chart" sz="quarter" idx="17"/>
          </p:nvPr>
        </p:nvSpPr>
        <p:spPr>
          <a:xfrm>
            <a:off x="6017533" y="1825625"/>
            <a:ext cx="5024231" cy="4351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98" y="1825625"/>
            <a:ext cx="502423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FFDD32-B9C4-B5A4-B7EB-DC72694EE2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1D60F4B-2B88-406D-A1B6-3079D8BEF76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6437E4F-DDC5-B882-7E3C-BC7DB7DD296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792335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3A5D511-7B23-1A81-0FF1-171A469508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99" y="1825625"/>
            <a:ext cx="2580862" cy="435133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charset="0"/>
              <a:buChar char="•"/>
              <a:defRPr sz="20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sz="1000"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sz="800"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416081" y="1825625"/>
            <a:ext cx="2580862" cy="435133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charset="0"/>
              <a:buChar char="•"/>
              <a:defRPr sz="20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sz="1000"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sz="800"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161" y="1825625"/>
            <a:ext cx="2580862" cy="435133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charset="0"/>
              <a:buChar char="•"/>
              <a:defRPr sz="20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sz="1000"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sz="800"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9152290" y="1825625"/>
            <a:ext cx="2580862" cy="435133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charset="0"/>
              <a:buChar char="•"/>
              <a:defRPr sz="20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sz="1000"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sz="800"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1C322C-FBD7-40DB-2052-0FA918A14B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B2BBA28-68A4-4E44-AE2A-9924E4EC287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680FA6F9-3A6B-9AF5-B040-BB99903011C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35363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2AF3A8A-A050-B0AC-4897-69B9CB3CEF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6016833" y="1825625"/>
            <a:ext cx="502423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98" y="1825625"/>
            <a:ext cx="502423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9BFF796-17D7-8B4A-A2E5-C684F0D7018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AB12DB2-5A4D-4456-850E-B8FBE95A242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A878D0B1-BCF6-B628-3CC6-EB1A025D9C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259031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, for graphs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6FE55416-07A3-CEB3-E88C-0939861176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DD8312-E977-98BF-C521-9CE727A89F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AED569E-6339-4FF4-914C-6EAB7E237D3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2FEFDFBE-9107-2541-71A9-06A8C0482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678782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:a16="http://schemas.microsoft.com/office/drawing/2014/main" id="{277D0F65-050C-F57F-50A0-BECD0187AE3F}"/>
              </a:ext>
            </a:extLst>
          </p:cNvPr>
          <p:cNvSpPr txBox="1">
            <a:spLocks/>
          </p:cNvSpPr>
          <p:nvPr userDrawn="1"/>
        </p:nvSpPr>
        <p:spPr>
          <a:xfrm>
            <a:off x="5230813" y="1325563"/>
            <a:ext cx="1968500" cy="114935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i-FI" sz="10000" dirty="0">
                <a:solidFill>
                  <a:schemeClr val="accent1"/>
                </a:solidFill>
              </a:rPr>
              <a:t>”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C232F63-14AD-5EC3-2415-2373404C64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30" y="1907679"/>
            <a:ext cx="10278140" cy="31075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6500"/>
              </a:lnSpc>
              <a:defRPr sz="60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56930" y="5319423"/>
            <a:ext cx="10278140" cy="8456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AC3606-7E21-7BA0-73C5-59F0042F90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B5D7F58-7AA4-4754-9110-890D0FB71A5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E932DEAE-9A85-4CC1-F5F3-64A97E06E10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29413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:a16="http://schemas.microsoft.com/office/drawing/2014/main" id="{421D5314-F637-23DC-ABBC-B2E36A6E8845}"/>
              </a:ext>
            </a:extLst>
          </p:cNvPr>
          <p:cNvSpPr txBox="1">
            <a:spLocks/>
          </p:cNvSpPr>
          <p:nvPr userDrawn="1"/>
        </p:nvSpPr>
        <p:spPr>
          <a:xfrm>
            <a:off x="5230813" y="1325563"/>
            <a:ext cx="1968500" cy="114935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i-FI" sz="10000" dirty="0"/>
              <a:t>”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584D7E6-46EE-17C0-3685-7C606B9041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30" y="1907679"/>
            <a:ext cx="10278140" cy="31075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6500"/>
              </a:lnSpc>
              <a:defRPr sz="60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56930" y="5319423"/>
            <a:ext cx="10278140" cy="8456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056AB7-08D3-E9C1-77D4-CEB6CF37C0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50A4F6A-37B5-475C-AA28-505E1C51243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3351D8F0-6378-3F54-ED62-1E769D3D87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31038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5583025F-1895-809B-0625-ECA0FD2114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A5CE31AC-42C5-9CE0-732B-7CA5323DC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390525"/>
            <a:ext cx="344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114A08A4-7B02-50DA-C3D0-D2DAEFBB9D38}"/>
              </a:ext>
            </a:extLst>
          </p:cNvPr>
          <p:cNvSpPr/>
          <p:nvPr/>
        </p:nvSpPr>
        <p:spPr>
          <a:xfrm>
            <a:off x="1063625" y="1760538"/>
            <a:ext cx="1052513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E1C13FE-1FEC-A470-8110-A2FEEFA78FA6}"/>
              </a:ext>
            </a:extLst>
          </p:cNvPr>
          <p:cNvSpPr/>
          <p:nvPr/>
        </p:nvSpPr>
        <p:spPr>
          <a:xfrm>
            <a:off x="1063625" y="4502150"/>
            <a:ext cx="1052513" cy="87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2072953"/>
            <a:ext cx="9144000" cy="220424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4800"/>
              </a:lnSpc>
              <a:defRPr sz="4500" b="1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557" y="5000796"/>
            <a:ext cx="4056668" cy="4378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968375" y="5589588"/>
            <a:ext cx="4748613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6321287" y="5000626"/>
            <a:ext cx="5406113" cy="751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r">
              <a:buNone/>
              <a:defRPr sz="1600" b="1">
                <a:solidFill>
                  <a:schemeClr val="bg2"/>
                </a:solidFill>
              </a:defRPr>
            </a:lvl2pPr>
            <a:lvl3pPr marL="914400" indent="0" algn="r">
              <a:buNone/>
              <a:defRPr sz="1600" b="1">
                <a:solidFill>
                  <a:schemeClr val="bg2"/>
                </a:solidFill>
              </a:defRPr>
            </a:lvl3pPr>
            <a:lvl4pPr marL="1371600" indent="0" algn="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>
          <a:xfrm>
            <a:off x="10193408" y="5752312"/>
            <a:ext cx="1533828" cy="38133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A846C79-5428-F6E9-7BC9-38386CE2F6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7529EA51-8F8C-7AF3-AA83-3CF44B1A64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390525"/>
            <a:ext cx="344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64B1A682-2533-3D9B-2F50-21911AABDF96}"/>
              </a:ext>
            </a:extLst>
          </p:cNvPr>
          <p:cNvSpPr/>
          <p:nvPr userDrawn="1"/>
        </p:nvSpPr>
        <p:spPr>
          <a:xfrm>
            <a:off x="1063625" y="1760538"/>
            <a:ext cx="1052513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681B64BE-4BBC-F216-DAC3-13526CDCDD29}"/>
              </a:ext>
            </a:extLst>
          </p:cNvPr>
          <p:cNvSpPr/>
          <p:nvPr userDrawn="1"/>
        </p:nvSpPr>
        <p:spPr>
          <a:xfrm>
            <a:off x="1063625" y="4502150"/>
            <a:ext cx="1052513" cy="87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262018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4FDE-6581-5F0C-E113-EA1B54AC9AAB}"/>
              </a:ext>
            </a:extLst>
          </p:cNvPr>
          <p:cNvSpPr txBox="1">
            <a:spLocks/>
          </p:cNvSpPr>
          <p:nvPr userDrawn="1"/>
        </p:nvSpPr>
        <p:spPr>
          <a:xfrm>
            <a:off x="565150" y="5365750"/>
            <a:ext cx="4662488" cy="85725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ts val="6500"/>
              </a:lnSpc>
              <a:spcBef>
                <a:spcPct val="0"/>
              </a:spcBef>
              <a:buNone/>
              <a:defRPr sz="3200" b="1" kern="1200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pPr fontAlgn="auto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1800" b="0" dirty="0" err="1"/>
              <a:t>Sitaatin</a:t>
            </a:r>
            <a:r>
              <a:rPr lang="en-US" sz="1800" b="0" dirty="0"/>
              <a:t> </a:t>
            </a:r>
            <a:r>
              <a:rPr lang="en-US" sz="1800" b="0" dirty="0" err="1"/>
              <a:t>lähde</a:t>
            </a:r>
            <a:endParaRPr lang="fi-FI" sz="1800" b="0" dirty="0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DDFA80D3-C0BC-BFE7-DDD9-42E7A65EFFC9}"/>
              </a:ext>
            </a:extLst>
          </p:cNvPr>
          <p:cNvSpPr txBox="1">
            <a:spLocks/>
          </p:cNvSpPr>
          <p:nvPr userDrawn="1"/>
        </p:nvSpPr>
        <p:spPr>
          <a:xfrm>
            <a:off x="1963738" y="990600"/>
            <a:ext cx="1968500" cy="114935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i-FI" sz="10000">
                <a:solidFill>
                  <a:schemeClr val="accent1"/>
                </a:solidFill>
              </a:rPr>
              <a:t>”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BA6EEB9-4AF2-1C81-DE9C-B0C5E5EAAC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64708" y="1628710"/>
            <a:ext cx="4662884" cy="36079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90"/>
              </a:lnSpc>
              <a:spcBef>
                <a:spcPts val="1000"/>
              </a:spcBef>
              <a:defRPr sz="32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796833" y="1628709"/>
            <a:ext cx="4732598" cy="4594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06112A-5D47-D3AC-90FD-A0F7EF27E4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25859F0-8B1A-4919-8EB6-DBD816FF9A2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CADAB02-4831-4DA1-DF8B-E854A6BE4A9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321128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B98A297-6648-1A80-ABAC-CCF0E650E0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7E94C53-BEA3-62E8-FDB1-B66FA8E552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506413"/>
            <a:ext cx="206057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99595" y="2307960"/>
            <a:ext cx="10058400" cy="15206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722688" y="4178599"/>
            <a:ext cx="4770437" cy="4808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31970" y="4680856"/>
            <a:ext cx="4770437" cy="3285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31970" y="5347393"/>
            <a:ext cx="4770437" cy="12895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65238512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CC2E2A1A-51E1-DC02-2033-D72C517122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508000"/>
            <a:ext cx="2062162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722688" y="4178599"/>
            <a:ext cx="4770437" cy="4808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31970" y="4680856"/>
            <a:ext cx="4770437" cy="3285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31970" y="5347393"/>
            <a:ext cx="4770437" cy="12895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  <a:defRPr sz="1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99595" y="2307960"/>
            <a:ext cx="10058400" cy="15206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1458682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FB266280-774E-8EC7-E039-DC1524B4AD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0" y="-87313"/>
            <a:ext cx="3060700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19C549CE-AABF-B54D-97F7-ECA86D7DF7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35225"/>
            <a:ext cx="66913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54065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470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076B4A18-CAF5-34B0-F119-BA8EA97E19B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311469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40027F-B964-07BD-24E4-FA6401D7103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99462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77C91F5-451F-E2BF-1C1E-A20B6F7E915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2294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A39D40DE-EB86-5F32-28E6-303C7992B63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436969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A5B21D32-70E9-80F8-C4B9-2B5132531D1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3310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str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EDECCB1F-B526-265A-A554-9B1AF7DFD1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CDB95FB-BA93-3337-C2EE-A8868A752E7A}"/>
              </a:ext>
            </a:extLst>
          </p:cNvPr>
          <p:cNvSpPr/>
          <p:nvPr/>
        </p:nvSpPr>
        <p:spPr>
          <a:xfrm>
            <a:off x="1063625" y="1760538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FC9264B-51CA-4BB7-9A5B-C7B04C35B0EB}"/>
              </a:ext>
            </a:extLst>
          </p:cNvPr>
          <p:cNvSpPr/>
          <p:nvPr/>
        </p:nvSpPr>
        <p:spPr>
          <a:xfrm>
            <a:off x="1063625" y="4502150"/>
            <a:ext cx="1052513" cy="87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6AD7D302-3C12-85AB-5781-CADEBC51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93700"/>
            <a:ext cx="344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2072953"/>
            <a:ext cx="9144000" cy="220424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4800"/>
              </a:lnSpc>
              <a:defRPr sz="4500" b="1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557" y="5000796"/>
            <a:ext cx="4056668" cy="4378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968375" y="5589588"/>
            <a:ext cx="4748613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6321287" y="5000626"/>
            <a:ext cx="5406113" cy="751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 b="1">
                <a:solidFill>
                  <a:schemeClr val="tx2"/>
                </a:solidFill>
              </a:defRPr>
            </a:lvl1pPr>
            <a:lvl2pPr marL="457200" indent="0" algn="r">
              <a:buNone/>
              <a:defRPr sz="1600" b="1">
                <a:solidFill>
                  <a:schemeClr val="bg2"/>
                </a:solidFill>
              </a:defRPr>
            </a:lvl2pPr>
            <a:lvl3pPr marL="914400" indent="0" algn="r">
              <a:buNone/>
              <a:defRPr sz="1600" b="1">
                <a:solidFill>
                  <a:schemeClr val="bg2"/>
                </a:solidFill>
              </a:defRPr>
            </a:lvl3pPr>
            <a:lvl4pPr marL="1371600" indent="0" algn="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>
          <a:xfrm>
            <a:off x="10193408" y="5752312"/>
            <a:ext cx="1533828" cy="38133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2F437EC-68BC-8946-F146-D3773E8189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817BB41A-29F4-0B3A-8F84-EDD2E7864739}"/>
              </a:ext>
            </a:extLst>
          </p:cNvPr>
          <p:cNvSpPr/>
          <p:nvPr userDrawn="1"/>
        </p:nvSpPr>
        <p:spPr>
          <a:xfrm>
            <a:off x="1063625" y="1760538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41171514-E6F2-D7A3-370E-DBA9DE2F8362}"/>
              </a:ext>
            </a:extLst>
          </p:cNvPr>
          <p:cNvSpPr/>
          <p:nvPr userDrawn="1"/>
        </p:nvSpPr>
        <p:spPr>
          <a:xfrm>
            <a:off x="1063625" y="4502150"/>
            <a:ext cx="1052513" cy="87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48A94BF6-3CE5-9638-739A-241DE167C8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93700"/>
            <a:ext cx="344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16861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10184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94694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7EE379-E0D9-C4B8-525D-E446B06D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87272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A280EF-D2A0-567B-8A9F-DDEB7DE1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389627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5E59BA-F57D-FB3E-592A-82C45765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518045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910383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88330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47057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33227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1868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str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B4AF587A-5C13-EF62-22B3-FD5C9604FD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0C1E9034-CE71-4739-ED1A-88E014A3BFBE}"/>
              </a:ext>
            </a:extLst>
          </p:cNvPr>
          <p:cNvSpPr/>
          <p:nvPr/>
        </p:nvSpPr>
        <p:spPr>
          <a:xfrm>
            <a:off x="1631950" y="1446213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A6AE9DFC-018C-8735-2C12-66DD4CAEC7F5}"/>
              </a:ext>
            </a:extLst>
          </p:cNvPr>
          <p:cNvSpPr/>
          <p:nvPr/>
        </p:nvSpPr>
        <p:spPr>
          <a:xfrm>
            <a:off x="1631950" y="5468938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D210DE2-DD7B-43B3-AD21-F5DCDB37E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93700"/>
            <a:ext cx="344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317" y="2140197"/>
            <a:ext cx="9144000" cy="272354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5500"/>
              </a:lnSpc>
              <a:defRPr sz="4500" b="1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4370D3-F7E3-2DFD-1040-284C751D7D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98F2745-D17D-49E3-B0D7-9B6BCC2E13F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BFD2FA29-F579-E801-DA29-84D62576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D7C744-7EAF-7465-79B7-22C1BA3962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2E78F320-4C52-2C79-40C9-58CB52E2F258}"/>
              </a:ext>
            </a:extLst>
          </p:cNvPr>
          <p:cNvSpPr/>
          <p:nvPr userDrawn="1"/>
        </p:nvSpPr>
        <p:spPr>
          <a:xfrm>
            <a:off x="1631950" y="1446213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BE8AF337-9CA1-C3A9-C5FC-3060FA54D7C2}"/>
              </a:ext>
            </a:extLst>
          </p:cNvPr>
          <p:cNvSpPr/>
          <p:nvPr userDrawn="1"/>
        </p:nvSpPr>
        <p:spPr>
          <a:xfrm>
            <a:off x="1631950" y="5468938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315459AA-9496-5FEB-D6CA-4162E0C187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93700"/>
            <a:ext cx="344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344363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1947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183966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- str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4" name="Rectangle 19"/>
          <p:cNvSpPr/>
          <p:nvPr/>
        </p:nvSpPr>
        <p:spPr>
          <a:xfrm>
            <a:off x="1631950" y="1446213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5" name="Rectangle 21"/>
          <p:cNvSpPr/>
          <p:nvPr/>
        </p:nvSpPr>
        <p:spPr>
          <a:xfrm>
            <a:off x="1631950" y="5468938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93700"/>
            <a:ext cx="344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317" y="2140197"/>
            <a:ext cx="9144000" cy="272354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5500"/>
              </a:lnSpc>
              <a:defRPr sz="4500" b="1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FC239-FEC9-4371-9EAC-D57C9FA27DDC}" type="slidenum">
              <a:rPr lang="sv-FI" altLang="fi-FI"/>
              <a:pPr>
                <a:defRPr/>
              </a:pPr>
              <a:t>‹#›</a:t>
            </a:fld>
            <a:endParaRPr lang="sv-FI" altLang="fi-FI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9004330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390525"/>
            <a:ext cx="344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/>
          <p:nvPr/>
        </p:nvSpPr>
        <p:spPr>
          <a:xfrm>
            <a:off x="1063625" y="1760538"/>
            <a:ext cx="1052513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0" name="Rectangle 11"/>
          <p:cNvSpPr/>
          <p:nvPr/>
        </p:nvSpPr>
        <p:spPr>
          <a:xfrm>
            <a:off x="1063625" y="4502150"/>
            <a:ext cx="1052513" cy="87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2072953"/>
            <a:ext cx="9144000" cy="220424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4800"/>
              </a:lnSpc>
              <a:defRPr sz="4500" b="1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557" y="5000796"/>
            <a:ext cx="4056668" cy="4378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968375" y="5589588"/>
            <a:ext cx="4748613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6321287" y="5000626"/>
            <a:ext cx="5406113" cy="751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r">
              <a:buNone/>
              <a:defRPr sz="1600" b="1">
                <a:solidFill>
                  <a:schemeClr val="bg2"/>
                </a:solidFill>
              </a:defRPr>
            </a:lvl2pPr>
            <a:lvl3pPr marL="914400" indent="0" algn="r">
              <a:buNone/>
              <a:defRPr sz="1600" b="1">
                <a:solidFill>
                  <a:schemeClr val="bg2"/>
                </a:solidFill>
              </a:defRPr>
            </a:lvl3pPr>
            <a:lvl4pPr marL="1371600" indent="0" algn="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>
          <a:xfrm>
            <a:off x="10193408" y="5752312"/>
            <a:ext cx="1533828" cy="38133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3445267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E10C919B-1F01-D24B-673A-3ED40C836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02FD0146-FAA8-9A63-A548-7FF8D6DC003A}"/>
              </a:ext>
            </a:extLst>
          </p:cNvPr>
          <p:cNvSpPr/>
          <p:nvPr/>
        </p:nvSpPr>
        <p:spPr>
          <a:xfrm>
            <a:off x="1631950" y="1446213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3ACCAE0-786F-FF6C-C2EB-67E1BF5C2FDF}"/>
              </a:ext>
            </a:extLst>
          </p:cNvPr>
          <p:cNvSpPr/>
          <p:nvPr/>
        </p:nvSpPr>
        <p:spPr>
          <a:xfrm>
            <a:off x="1631950" y="5468938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5D32802-9850-8C7E-A9B1-0A5F9092A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93700"/>
            <a:ext cx="344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07317" y="2140197"/>
            <a:ext cx="9144000" cy="272354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5500"/>
              </a:lnSpc>
              <a:defRPr sz="4500" b="1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17672F7-8142-2432-E7DD-DA7C060F01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BFA6C25-67B7-67AC-A159-EBC547CFD9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661DA-8244-4AAD-873F-6D2A4D51B4C6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2528AFA-3572-A445-3181-4CE43ECB32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589762E-0F47-5D08-3B23-8D07B07DAEC4}"/>
              </a:ext>
            </a:extLst>
          </p:cNvPr>
          <p:cNvSpPr/>
          <p:nvPr userDrawn="1"/>
        </p:nvSpPr>
        <p:spPr>
          <a:xfrm>
            <a:off x="1631950" y="1446213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1398DB63-5571-3B3C-2298-83FB2B2B5C36}"/>
              </a:ext>
            </a:extLst>
          </p:cNvPr>
          <p:cNvSpPr/>
          <p:nvPr userDrawn="1"/>
        </p:nvSpPr>
        <p:spPr>
          <a:xfrm>
            <a:off x="1631950" y="5468938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F695FA37-44B1-3166-0D4B-F1DD9D6174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93700"/>
            <a:ext cx="344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57460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328B15-573F-BABB-5D2C-4EE8BC24A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93700"/>
            <a:ext cx="344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83D88D23-CED8-42E7-F8D9-ADF793E77F10}"/>
              </a:ext>
            </a:extLst>
          </p:cNvPr>
          <p:cNvSpPr/>
          <p:nvPr/>
        </p:nvSpPr>
        <p:spPr>
          <a:xfrm>
            <a:off x="1631950" y="1446213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FF86D17-4250-59E0-5880-17C8536E2A78}"/>
              </a:ext>
            </a:extLst>
          </p:cNvPr>
          <p:cNvSpPr/>
          <p:nvPr/>
        </p:nvSpPr>
        <p:spPr>
          <a:xfrm>
            <a:off x="1631950" y="5468938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07317" y="2140197"/>
            <a:ext cx="9144000" cy="272354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5500"/>
              </a:lnSpc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5E8BA0-1463-0DA7-06FD-502D4DCD0B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D0B49C9-E3C7-484C-B149-F921E9A1050C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71EEF053-85AE-7DEA-AE0F-69E577AB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AFA83FE-AE8F-0E11-FB9A-05CE0BC08A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93700"/>
            <a:ext cx="344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22495D92-F87E-5344-15AC-485063A5C900}"/>
              </a:ext>
            </a:extLst>
          </p:cNvPr>
          <p:cNvSpPr/>
          <p:nvPr userDrawn="1"/>
        </p:nvSpPr>
        <p:spPr>
          <a:xfrm>
            <a:off x="1631950" y="1446213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DFD7DB3-D284-6A38-12FC-378062C636ED}"/>
              </a:ext>
            </a:extLst>
          </p:cNvPr>
          <p:cNvSpPr/>
          <p:nvPr userDrawn="1"/>
        </p:nvSpPr>
        <p:spPr>
          <a:xfrm>
            <a:off x="1631950" y="5468938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835655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EDD9E35-015D-30E5-0C5F-7E5C7B688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98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C9873F-87C8-271D-B17A-1230E9DED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EA08C37-32C9-477A-860C-9C296333283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2271F3D4-739E-007B-4DDC-8981492E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754460-7E86-96F0-DDF7-DBD2DD8E17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44354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image" Target="../media/image11.emf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17A6B-8C7E-E50E-B8A5-7D72D2AEF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991745-2E4A-20C9-83A7-791819436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8738" y="6477000"/>
            <a:ext cx="623887" cy="3000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01D61F-CC7D-4C15-9EB2-0370BE7DDEE6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17CC00EC-DDB5-221C-330A-AB5381E88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1025" y="6477000"/>
            <a:ext cx="3152775" cy="300038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254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8" r:id="rId1"/>
    <p:sldLayoutId id="2147485189" r:id="rId2"/>
    <p:sldLayoutId id="2147485190" r:id="rId3"/>
    <p:sldLayoutId id="2147485191" r:id="rId4"/>
    <p:sldLayoutId id="2147485192" r:id="rId5"/>
    <p:sldLayoutId id="2147485193" r:id="rId6"/>
    <p:sldLayoutId id="2147485194" r:id="rId7"/>
    <p:sldLayoutId id="2147485195" r:id="rId8"/>
    <p:sldLayoutId id="2147485196" r:id="rId9"/>
    <p:sldLayoutId id="2147485197" r:id="rId10"/>
    <p:sldLayoutId id="2147485198" r:id="rId11"/>
    <p:sldLayoutId id="2147485199" r:id="rId12"/>
    <p:sldLayoutId id="2147485200" r:id="rId13"/>
    <p:sldLayoutId id="2147485201" r:id="rId14"/>
    <p:sldLayoutId id="2147485202" r:id="rId15"/>
    <p:sldLayoutId id="2147485203" r:id="rId16"/>
    <p:sldLayoutId id="2147485204" r:id="rId17"/>
    <p:sldLayoutId id="2147485205" r:id="rId18"/>
    <p:sldLayoutId id="2147485206" r:id="rId19"/>
    <p:sldLayoutId id="2147485207" r:id="rId20"/>
    <p:sldLayoutId id="2147485208" r:id="rId21"/>
    <p:sldLayoutId id="2147485209" r:id="rId22"/>
    <p:sldLayoutId id="2147485045" r:id="rId23"/>
    <p:sldLayoutId id="2147485046" r:id="rId24"/>
    <p:sldLayoutId id="2147485047" r:id="rId25"/>
    <p:sldLayoutId id="2147485048" r:id="rId26"/>
    <p:sldLayoutId id="2147485049" r:id="rId27"/>
    <p:sldLayoutId id="2147485050" r:id="rId28"/>
    <p:sldLayoutId id="2147485051" r:id="rId29"/>
    <p:sldLayoutId id="2147485052" r:id="rId30"/>
    <p:sldLayoutId id="2147485053" r:id="rId31"/>
    <p:sldLayoutId id="2147485054" r:id="rId32"/>
    <p:sldLayoutId id="2147485055" r:id="rId33"/>
    <p:sldLayoutId id="2147485056" r:id="rId34"/>
    <p:sldLayoutId id="2147485057" r:id="rId35"/>
    <p:sldLayoutId id="2147485058" r:id="rId36"/>
    <p:sldLayoutId id="2147485059" r:id="rId37"/>
    <p:sldLayoutId id="2147485060" r:id="rId38"/>
    <p:sldLayoutId id="2147485061" r:id="rId39"/>
    <p:sldLayoutId id="2147485062" r:id="rId40"/>
    <p:sldLayoutId id="2147485063" r:id="rId41"/>
    <p:sldLayoutId id="2147485064" r:id="rId42"/>
    <p:sldLayoutId id="2147485065" r:id="rId43"/>
  </p:sldLayoutIdLst>
  <p:transition>
    <p:fade/>
  </p:transition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75B6B-A566-6D2C-D9FB-973D1D88FF29}"/>
              </a:ext>
            </a:extLst>
          </p:cNvPr>
          <p:cNvSpPr/>
          <p:nvPr userDrawn="1"/>
        </p:nvSpPr>
        <p:spPr>
          <a:xfrm>
            <a:off x="1" y="6120582"/>
            <a:ext cx="12192000" cy="737418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0F84A7-08B9-8AEB-0392-944329E5C647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660784" y="6345857"/>
            <a:ext cx="1105200" cy="252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644B13-1B53-A1C0-65A8-6B957F08C42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797128" y="626832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5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2" r:id="rId1"/>
    <p:sldLayoutId id="2147485213" r:id="rId2"/>
    <p:sldLayoutId id="2147485214" r:id="rId3"/>
    <p:sldLayoutId id="2147485215" r:id="rId4"/>
    <p:sldLayoutId id="2147485216" r:id="rId5"/>
    <p:sldLayoutId id="2147485217" r:id="rId6"/>
    <p:sldLayoutId id="2147485218" r:id="rId7"/>
    <p:sldLayoutId id="2147485219" r:id="rId8"/>
    <p:sldLayoutId id="2147485220" r:id="rId9"/>
    <p:sldLayoutId id="2147485221" r:id="rId10"/>
    <p:sldLayoutId id="2147485222" r:id="rId11"/>
    <p:sldLayoutId id="2147485223" r:id="rId12"/>
    <p:sldLayoutId id="2147485224" r:id="rId13"/>
    <p:sldLayoutId id="2147485225" r:id="rId14"/>
    <p:sldLayoutId id="2147485226" r:id="rId15"/>
    <p:sldLayoutId id="2147485227" r:id="rId16"/>
    <p:sldLayoutId id="2147485228" r:id="rId17"/>
    <p:sldLayoutId id="2147485229" r:id="rId18"/>
    <p:sldLayoutId id="2147485230" r:id="rId19"/>
    <p:sldLayoutId id="214748523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D886259-F5F6-7268-FEA5-E4E46FC056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952500" y="2073275"/>
            <a:ext cx="10426700" cy="2203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i-FI" altLang="fi-FI" noProof="0" dirty="0"/>
              <a:t>Ekojärjestelmätuki</a:t>
            </a:r>
          </a:p>
        </p:txBody>
      </p:sp>
      <p:sp>
        <p:nvSpPr>
          <p:cNvPr id="25605" name="Text Placeholder 6">
            <a:extLst>
              <a:ext uri="{FF2B5EF4-FFF2-40B4-BE49-F238E27FC236}">
                <a16:creationId xmlns:a16="http://schemas.microsoft.com/office/drawing/2014/main" id="{44C2AAE7-C33C-19D8-027B-624AFE96C1AF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2079523" y="5184980"/>
            <a:ext cx="8924708" cy="75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altLang="fi-FI" noProof="0" dirty="0"/>
              <a:t>Aineisto: Peltotukien haku 2025 – koulutus kunnille, ELY-keskuksille, neuvojille ja sidosryhmille 12.3.2025</a:t>
            </a:r>
          </a:p>
          <a:p>
            <a:pPr eaLnBrk="1" hangingPunct="1"/>
            <a:endParaRPr lang="fi-FI" altLang="fi-FI" noProof="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D89DB-2792-8426-E674-1730DB91E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A8C016-91C1-C5FB-E849-4F42F52E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Viherlannoitusnurmet </a:t>
            </a:r>
            <a:r>
              <a:rPr lang="fi-FI" dirty="0"/>
              <a:t>2</a:t>
            </a:r>
            <a:r>
              <a:rPr lang="fi-FI" noProof="0" dirty="0"/>
              <a:t>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88A0DD-6E1C-31D2-96C4-9F8C2C5B9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Niitto vähintään joka toinen vuosi 15.9 mennessä, jos paha rikkakasvitilanne joka vuosi.</a:t>
            </a:r>
          </a:p>
          <a:p>
            <a:r>
              <a:rPr lang="fi-FI" sz="2800" dirty="0"/>
              <a:t>Saa laiduntaa ja korjata sadon.</a:t>
            </a:r>
          </a:p>
          <a:p>
            <a:r>
              <a:rPr lang="fi-FI" sz="2800" dirty="0"/>
              <a:t>Kasvusto säilytettävä 31.8 asti. Toisesta vuodesta alkaen syyskylvöisten kasvien kylvö lannoitus ja kasvinsuojelu sallittu 1.8. alkaen.</a:t>
            </a:r>
          </a:p>
          <a:p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Muokkaus </a:t>
            </a:r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sallittu vain perustamisen ja päättämisen yhteydessä.</a:t>
            </a:r>
          </a:p>
          <a:p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lannoitusta, kasvinsuojelu ainoastaan päättämisen yhteydessä.</a:t>
            </a:r>
          </a:p>
          <a:p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 päätetty kasvinsuojeluaineilla, niin ei voi sitoutua seuraavana vuonna</a:t>
            </a:r>
          </a:p>
        </p:txBody>
      </p:sp>
    </p:spTree>
    <p:extLst>
      <p:ext uri="{BB962C8B-B14F-4D97-AF65-F5344CB8AC3E}">
        <p14:creationId xmlns:p14="http://schemas.microsoft.com/office/powerpoint/2010/main" val="414311087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C8EBC-02A4-84D8-BF20-831870E9B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96009B-7CE4-5130-FDEB-6A52AA6B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Monimuotoisuuskasvit 1/3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762AAC-5645-C652-2E06-7E84BC546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Korvaustaso v. 2025 enintään 270 €/ha</a:t>
            </a:r>
          </a:p>
          <a:p>
            <a:r>
              <a:rPr lang="fi-FI" sz="2800" dirty="0"/>
              <a:t>Kasvustot kylvettävä vuonna 30.6. mennessä </a:t>
            </a:r>
          </a:p>
          <a:p>
            <a:pPr lvl="1"/>
            <a:r>
              <a:rPr lang="fi-FI" sz="2600" dirty="0"/>
              <a:t>Hyväksytään 2024 kylvetyt niitty- ja peltolintukasvit</a:t>
            </a:r>
          </a:p>
          <a:p>
            <a:pPr lvl="1"/>
            <a:r>
              <a:rPr lang="fi-FI" sz="2600" dirty="0"/>
              <a:t>Hyväksytään 2024 syyskylvöisillä kasveilla perustettu kasvusto</a:t>
            </a:r>
          </a:p>
          <a:p>
            <a:r>
              <a:rPr lang="fi-FI" sz="2800" dirty="0"/>
              <a:t>Ei voi perustaa suorakylvämällä nurmeen.</a:t>
            </a:r>
          </a:p>
          <a:p>
            <a:r>
              <a:rPr lang="fi-FI" sz="2800" dirty="0"/>
              <a:t>Muokkaus sallittu perustamisen tai päättämisen yhteydessä.</a:t>
            </a:r>
          </a:p>
          <a:p>
            <a:r>
              <a:rPr lang="fi-FI" sz="2800" dirty="0"/>
              <a:t>Lannoitus perustettaessa, ei kasvinsuojelua vain pesäketorjunta.</a:t>
            </a:r>
          </a:p>
        </p:txBody>
      </p:sp>
    </p:spTree>
    <p:extLst>
      <p:ext uri="{BB962C8B-B14F-4D97-AF65-F5344CB8AC3E}">
        <p14:creationId xmlns:p14="http://schemas.microsoft.com/office/powerpoint/2010/main" val="202239525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B49DD-90EE-E17F-0256-3796272EE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5905D5-E317-FF5C-6326-13004666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Monimuotoisuuskasvit 2/3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1F1B60-9070-B98E-863A-5AE0625B1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Siemenseoksessa oltava vähintään kahta kasvia yhdestä seuraavista ryhmistä:</a:t>
            </a:r>
          </a:p>
          <a:p>
            <a:pPr lvl="1"/>
            <a:r>
              <a:rPr lang="fi-FI" sz="2600" dirty="0"/>
              <a:t>Pölyttäjähyönteis- ja maisemakasvit</a:t>
            </a:r>
          </a:p>
          <a:p>
            <a:pPr lvl="1"/>
            <a:r>
              <a:rPr lang="fi-FI" sz="2600" dirty="0"/>
              <a:t>Riistakasvit</a:t>
            </a:r>
          </a:p>
          <a:p>
            <a:pPr lvl="1"/>
            <a:r>
              <a:rPr lang="fi-FI" sz="2600" dirty="0"/>
              <a:t>Niittykasvit</a:t>
            </a:r>
          </a:p>
          <a:p>
            <a:pPr lvl="1"/>
            <a:r>
              <a:rPr lang="fi-FI" sz="2600" dirty="0"/>
              <a:t>Peltolintukasvit</a:t>
            </a:r>
          </a:p>
          <a:p>
            <a:r>
              <a:rPr lang="fi-FI" sz="2800" b="1" dirty="0"/>
              <a:t>Kasviryhmät ja siemenseosten vaatimukset löytyvät eriteltyinä hakuohjeista</a:t>
            </a:r>
          </a:p>
          <a:p>
            <a:r>
              <a:rPr lang="fi-FI" sz="2800" dirty="0"/>
              <a:t>Siemenseoksen kasvilajit  ja osuudet kirjattava viljelymuistiinpanoihin.</a:t>
            </a:r>
          </a:p>
        </p:txBody>
      </p:sp>
    </p:spTree>
    <p:extLst>
      <p:ext uri="{BB962C8B-B14F-4D97-AF65-F5344CB8AC3E}">
        <p14:creationId xmlns:p14="http://schemas.microsoft.com/office/powerpoint/2010/main" val="31172269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B3A79-3072-6B16-5FC4-C8CF28A4E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944933-F561-9B6A-683F-830C88B40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Monimuotoisuuskasvit 3/3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94FF08-2259-DB28-47DC-254027731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Niitto kukinnan jälkeen 1.8. alkaen</a:t>
            </a:r>
          </a:p>
          <a:p>
            <a:r>
              <a:rPr lang="fi-FI" sz="2800" dirty="0"/>
              <a:t>Kasvustot säilytettävä 15.9. asti, Samalle alalle tukihakemuksessa ilmoitetuille niittykasveille ja peltolintukasveille voidaan myöntää tuki enintään kahtena vuonna peräkkäin.</a:t>
            </a:r>
          </a:p>
        </p:txBody>
      </p:sp>
    </p:spTree>
    <p:extLst>
      <p:ext uri="{BB962C8B-B14F-4D97-AF65-F5344CB8AC3E}">
        <p14:creationId xmlns:p14="http://schemas.microsoft.com/office/powerpoint/2010/main" val="355370956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AB175-8CF4-361D-3180-BF0E21818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8EEEBF-4378-3D99-6505-4C6B7F61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</p:spPr>
        <p:txBody>
          <a:bodyPr/>
          <a:lstStyle/>
          <a:p>
            <a:r>
              <a:rPr lang="fi-FI" noProof="0" dirty="0"/>
              <a:t>Pölyttäjähyönteis- ja maisemakasvit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81F972C7-7A8B-CD47-BA00-A6B262569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825625"/>
            <a:ext cx="10515600" cy="4351338"/>
          </a:xfrm>
        </p:spPr>
        <p:txBody>
          <a:bodyPr numCol="3">
            <a:normAutofit fontScale="70000" lnSpcReduction="20000"/>
          </a:bodyPr>
          <a:lstStyle/>
          <a:p>
            <a:r>
              <a:rPr lang="fi-FI" noProof="0" dirty="0"/>
              <a:t>apilat</a:t>
            </a:r>
          </a:p>
          <a:p>
            <a:r>
              <a:rPr lang="fi-FI" noProof="0" dirty="0"/>
              <a:t>auringonkukka</a:t>
            </a:r>
          </a:p>
          <a:p>
            <a:r>
              <a:rPr lang="fi-FI" dirty="0"/>
              <a:t>herne</a:t>
            </a:r>
          </a:p>
          <a:p>
            <a:r>
              <a:rPr lang="fi-FI" dirty="0"/>
              <a:t>hunajakukka</a:t>
            </a:r>
          </a:p>
          <a:p>
            <a:r>
              <a:rPr lang="fi-FI" noProof="0" dirty="0"/>
              <a:t>härkäpapu</a:t>
            </a:r>
          </a:p>
          <a:p>
            <a:r>
              <a:rPr lang="fi-FI" noProof="0" dirty="0"/>
              <a:t>kehäkukat</a:t>
            </a:r>
          </a:p>
          <a:p>
            <a:r>
              <a:rPr lang="fi-FI" noProof="0" dirty="0"/>
              <a:t>kelta-, sini- ja valkolupiinit</a:t>
            </a:r>
          </a:p>
          <a:p>
            <a:r>
              <a:rPr lang="fi-FI" noProof="0" dirty="0"/>
              <a:t>kesäharso</a:t>
            </a:r>
          </a:p>
          <a:p>
            <a:r>
              <a:rPr lang="fi-FI" noProof="0" dirty="0"/>
              <a:t>kesälemmikki</a:t>
            </a:r>
          </a:p>
          <a:p>
            <a:r>
              <a:rPr lang="fi-FI" noProof="0" dirty="0"/>
              <a:t>kesämalvikki</a:t>
            </a:r>
          </a:p>
          <a:p>
            <a:r>
              <a:rPr lang="fi-FI" noProof="0" dirty="0" err="1"/>
              <a:t>maloppi</a:t>
            </a:r>
            <a:endParaRPr lang="fi-FI" noProof="0" dirty="0"/>
          </a:p>
          <a:p>
            <a:r>
              <a:rPr lang="fi-FI" noProof="0" dirty="0"/>
              <a:t>malvat</a:t>
            </a:r>
          </a:p>
          <a:p>
            <a:r>
              <a:rPr lang="fi-FI" noProof="0" dirty="0"/>
              <a:t>mesikät</a:t>
            </a:r>
          </a:p>
          <a:p>
            <a:r>
              <a:rPr lang="fi-FI" noProof="0" dirty="0"/>
              <a:t>rapsi</a:t>
            </a:r>
          </a:p>
          <a:p>
            <a:r>
              <a:rPr lang="fi-FI" noProof="0" dirty="0"/>
              <a:t>retikat</a:t>
            </a:r>
          </a:p>
          <a:p>
            <a:r>
              <a:rPr lang="fi-FI" noProof="0" dirty="0"/>
              <a:t>ruis- tai ahdekaunokki</a:t>
            </a:r>
          </a:p>
          <a:p>
            <a:r>
              <a:rPr lang="fi-FI" noProof="0" dirty="0"/>
              <a:t>rypsi</a:t>
            </a:r>
          </a:p>
          <a:p>
            <a:r>
              <a:rPr lang="fi-FI" noProof="0" dirty="0"/>
              <a:t>sinappi</a:t>
            </a:r>
          </a:p>
          <a:p>
            <a:r>
              <a:rPr lang="fi-FI" noProof="0" dirty="0"/>
              <a:t>sinimailanen</a:t>
            </a:r>
          </a:p>
          <a:p>
            <a:r>
              <a:rPr lang="fi-FI" noProof="0" dirty="0"/>
              <a:t>suvikakkarat</a:t>
            </a:r>
          </a:p>
          <a:p>
            <a:r>
              <a:rPr lang="fi-FI" noProof="0" dirty="0"/>
              <a:t>tattari</a:t>
            </a:r>
          </a:p>
          <a:p>
            <a:r>
              <a:rPr lang="fi-FI" noProof="0" dirty="0"/>
              <a:t>unikot</a:t>
            </a:r>
          </a:p>
          <a:p>
            <a:r>
              <a:rPr lang="fi-FI" noProof="0" dirty="0"/>
              <a:t>virnat</a:t>
            </a:r>
          </a:p>
          <a:p>
            <a:r>
              <a:rPr lang="fi-FI" noProof="0" dirty="0"/>
              <a:t>Öljypellava</a:t>
            </a:r>
          </a:p>
          <a:p>
            <a:r>
              <a:rPr lang="fi-FI" noProof="0" dirty="0"/>
              <a:t>muut kuin kohdassa 1―22 mainitut kylvövuonna kukkivat kaksisirkkaiset kasvit. </a:t>
            </a:r>
          </a:p>
          <a:p>
            <a:endParaRPr lang="fi-FI" noProof="0" dirty="0"/>
          </a:p>
          <a:p>
            <a:r>
              <a:rPr lang="fi-FI" noProof="0" dirty="0"/>
              <a:t>Pölyttäjähyönteis- ja maisemakasvien seoksessa saa olla kohdassa 25 tarkoitettuja muita kylvövuonna kukkivia kaksisirkkaisia kasveja enintään 30 prosenttia siemenseoksen painosta, ei kuitenkaan hampun siemeniä. </a:t>
            </a:r>
          </a:p>
          <a:p>
            <a:endParaRPr lang="fi-FI" noProof="0" dirty="0"/>
          </a:p>
          <a:p>
            <a:r>
              <a:rPr lang="fi-FI" noProof="0" dirty="0"/>
              <a:t>Esimerkiksi heinät ja viljat ovat yksisirkkaisia kasveja, joten niitä ei hyväksytä seokseen.</a:t>
            </a:r>
          </a:p>
          <a:p>
            <a:endParaRPr lang="fi-FI" noProof="0" dirty="0"/>
          </a:p>
          <a:p>
            <a:r>
              <a:rPr lang="fi-FI" noProof="0" dirty="0"/>
              <a:t>Muita kuin edellä lueteltuja kasveja (esimerkiksi yksisirkkaisia kasveja) ei hyväksytä seokseen.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0ACE9AD-EC8D-39CD-E645-99B1D0EB4131}"/>
              </a:ext>
            </a:extLst>
          </p:cNvPr>
          <p:cNvSpPr txBox="1"/>
          <p:nvPr/>
        </p:nvSpPr>
        <p:spPr>
          <a:xfrm>
            <a:off x="594360" y="1345819"/>
            <a:ext cx="1139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noProof="0" dirty="0">
                <a:latin typeface="calibri"/>
              </a:rPr>
              <a:t>Siemenseoksessa saa olla vain kahden tai useamman seuraavan kasvin tai kasviryhmän siemeniä: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38366067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A2FAB-BB7F-CF08-C5D6-5EC34C611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B1ECE8-32C1-1C69-8CE3-F02985A71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Riistakasvit 1/3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74C0F4-0F76-7556-5618-E398390C7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Riistapeltojen sato ruokintaa varten mahdollista korjata jo ennen 1.8.</a:t>
            </a:r>
          </a:p>
          <a:p>
            <a:r>
              <a:rPr lang="fi-FI" sz="2800" dirty="0"/>
              <a:t>Niitto kukinnan jälkeen 1.8 alkaen</a:t>
            </a:r>
          </a:p>
          <a:p>
            <a:r>
              <a:rPr lang="fi-FI" sz="2800" dirty="0"/>
              <a:t>Kasvustot säilytettävä 15.9.</a:t>
            </a:r>
          </a:p>
          <a:p>
            <a:r>
              <a:rPr lang="fi-FI" sz="2800" dirty="0"/>
              <a:t>Älä perusta riistakasvikasvustoa sellaisten teiden läheisyyteen, joiden liikennetiheys on yli 3 000 autoa vuorokaudessa. Perustettavan riistakasvikasvuston etäisyyden pitää olla vähintään 50 metriä tällaisesta tiestä.</a:t>
            </a:r>
          </a:p>
        </p:txBody>
      </p:sp>
    </p:spTree>
    <p:extLst>
      <p:ext uri="{BB962C8B-B14F-4D97-AF65-F5344CB8AC3E}">
        <p14:creationId xmlns:p14="http://schemas.microsoft.com/office/powerpoint/2010/main" val="7844207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8D1DB-734B-39CA-4DD5-4F2242A60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0AA6C4-F2B4-AE13-AC7B-CD43A8A9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Riistakasvit 2/3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AD447C48-D9B8-ACE3-AD15-74F4F4C59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820333"/>
            <a:ext cx="10882584" cy="4394200"/>
          </a:xfrm>
        </p:spPr>
        <p:txBody>
          <a:bodyPr numCol="3">
            <a:normAutofit lnSpcReduction="10000"/>
          </a:bodyPr>
          <a:lstStyle/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apilat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auringonkukka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heinäkasvit. Heinäkasveja saa olla enintään 20 % siemenseoksen painosta.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heinäratamo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herne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hunajakukka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härkäpapu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 err="1">
                <a:solidFill>
                  <a:srgbClr val="000000"/>
                </a:solidFill>
                <a:latin typeface="+mn-lt"/>
              </a:rPr>
              <a:t>keltamaite</a:t>
            </a:r>
            <a:endParaRPr lang="fi-FI" sz="1800" b="0" i="0" u="none" strike="noStrike" baseline="0" noProof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 err="1">
                <a:solidFill>
                  <a:srgbClr val="000000"/>
                </a:solidFill>
                <a:latin typeface="+mn-lt"/>
              </a:rPr>
              <a:t>keltiö</a:t>
            </a:r>
            <a:endParaRPr lang="fi-FI" sz="1800" b="0" i="0" u="none" strike="noStrike" baseline="0" noProof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kumina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mailaset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nauriit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rapsi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rehukaali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rehusokerijuurikas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rehuvirna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retikat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ruisvirna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ruistankio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rypsi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sikuri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sinappi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tattari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viljat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Öljypellava</a:t>
            </a:r>
          </a:p>
          <a:p>
            <a:pPr marL="0" indent="0">
              <a:buClrTx/>
              <a:buNone/>
            </a:pPr>
            <a:endParaRPr lang="fi-FI" sz="1800" b="0" i="0" u="none" strike="noStrike" baseline="0" noProof="0" dirty="0">
              <a:solidFill>
                <a:srgbClr val="000000"/>
              </a:solidFill>
              <a:latin typeface="+mn-lt"/>
            </a:endParaRPr>
          </a:p>
          <a:p>
            <a:r>
              <a:rPr lang="fi-FI" sz="1800" b="1" i="0" u="none" strike="noStrike" baseline="0" noProof="0" dirty="0">
                <a:solidFill>
                  <a:srgbClr val="FF0000"/>
                </a:solidFill>
                <a:latin typeface="+mn-lt"/>
              </a:rPr>
              <a:t>Viljan, heinäkasvien ja apilan riistakasviseoksissa </a:t>
            </a:r>
            <a:r>
              <a:rPr lang="fi-FI" sz="1800" b="0" i="0" u="none" strike="noStrike" baseline="0" noProof="0" dirty="0">
                <a:solidFill>
                  <a:srgbClr val="FF0000"/>
                </a:solidFill>
                <a:latin typeface="+mn-lt"/>
              </a:rPr>
              <a:t>on aina oltava myös jonkin muun listalla luetellun kasvin siemeniä. </a:t>
            </a:r>
          </a:p>
          <a:p>
            <a:r>
              <a:rPr lang="fi-FI" sz="1800" b="0" i="0" u="none" strike="noStrike" baseline="0" noProof="0" dirty="0">
                <a:solidFill>
                  <a:srgbClr val="FF0000"/>
                </a:solidFill>
                <a:latin typeface="+mn-lt"/>
              </a:rPr>
              <a:t>Heinäkasveja saa olla enintään 20 prosenttia siemenseoksen painosta. </a:t>
            </a:r>
          </a:p>
          <a:p>
            <a:r>
              <a:rPr lang="fi-FI" sz="1800" b="0" i="0" u="none" strike="noStrike" baseline="0" noProof="0" dirty="0">
                <a:solidFill>
                  <a:srgbClr val="FF0000"/>
                </a:solidFill>
                <a:latin typeface="+mn-lt"/>
              </a:rPr>
              <a:t>Siemenseoksessa saa olla muita kuin yllä olevassa listassa tarkoitettuja kasveja enintään 15 prosenttia siemenseoksen painosta, ei kuitenkaan hampun siemeniä. </a:t>
            </a:r>
            <a:endParaRPr lang="fi-FI" sz="1800" noProof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059896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1C353-04D8-C9D5-1609-D1CBD0CB4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24670B-CDEC-86A6-6006-95848E44D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Riistakasvit 3/3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77BFE99-FA96-EB1E-C554-1DF5FBB95B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8637" y="1825625"/>
            <a:ext cx="1094801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Esimerkkejä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Viljat (kaura)+rehukaali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Auringonkukka+rehukaali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Viljat (kaura+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ohra+vehnä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)+rehukaali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Viljat (kaura)+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timotei+rehukaali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Viljat (kaura)+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timotei+apila+rehukaali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Viljat (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kaura+ohra+vehnä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)+timotei+nurminata+ruokonata+puna-apila+valkoapila+alsikeapila+rehukaali </a:t>
            </a: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(=&gt; nurmi / viherlannoitusnurmi)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7170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F8111-FE92-D9A5-5FD5-F39286048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1AC030-EA40-F844-E042-C1192D50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Niittykasvit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61327BAB-610A-1A7F-CD45-FE1D38191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2382481"/>
            <a:ext cx="10515600" cy="4147716"/>
          </a:xfrm>
        </p:spPr>
        <p:txBody>
          <a:bodyPr numCol="2"/>
          <a:lstStyle/>
          <a:p>
            <a:pPr marL="0" indent="0">
              <a:buClrTx/>
              <a:buNone/>
            </a:pPr>
            <a:r>
              <a:rPr lang="fi-FI" sz="2000" b="1" dirty="0">
                <a:solidFill>
                  <a:srgbClr val="000000"/>
                </a:solidFill>
                <a:latin typeface="+mn-lt"/>
              </a:rPr>
              <a:t>Yksivuotiset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2000" dirty="0">
                <a:solidFill>
                  <a:srgbClr val="000000"/>
                </a:solidFill>
                <a:latin typeface="+mn-lt"/>
              </a:rPr>
              <a:t>hunajakukka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2000" dirty="0">
                <a:solidFill>
                  <a:srgbClr val="000000"/>
                </a:solidFill>
                <a:latin typeface="+mn-lt"/>
              </a:rPr>
              <a:t>kehäkukka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2000" dirty="0">
                <a:solidFill>
                  <a:srgbClr val="000000"/>
                </a:solidFill>
                <a:latin typeface="+mn-lt"/>
              </a:rPr>
              <a:t>ruiskaunokki</a:t>
            </a:r>
          </a:p>
          <a:p>
            <a:pPr marL="0" indent="0">
              <a:buClrTx/>
              <a:buNone/>
            </a:pPr>
            <a:r>
              <a:rPr lang="fi-FI" sz="2000" b="1" dirty="0" err="1">
                <a:solidFill>
                  <a:srgbClr val="000000"/>
                </a:solidFill>
                <a:latin typeface="+mn-lt"/>
              </a:rPr>
              <a:t>Monivuostiset</a:t>
            </a:r>
            <a:endParaRPr lang="fi-FI" sz="2000" b="1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2000" b="0" i="0" u="none" strike="noStrike" baseline="0" noProof="0" dirty="0">
                <a:solidFill>
                  <a:srgbClr val="000000"/>
                </a:solidFill>
                <a:latin typeface="+mn-lt"/>
              </a:rPr>
              <a:t>ahdekaunokki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2000" b="0" i="0" u="none" strike="noStrike" baseline="0" noProof="0" dirty="0">
                <a:solidFill>
                  <a:srgbClr val="000000"/>
                </a:solidFill>
                <a:latin typeface="+mn-lt"/>
              </a:rPr>
              <a:t>harakankello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2000" b="0" i="0" u="none" strike="noStrike" baseline="0" noProof="0" dirty="0">
                <a:solidFill>
                  <a:srgbClr val="000000"/>
                </a:solidFill>
                <a:latin typeface="+mn-lt"/>
              </a:rPr>
              <a:t>ketoneilikka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2000" b="0" i="0" u="none" strike="noStrike" baseline="0" noProof="0" dirty="0">
                <a:solidFill>
                  <a:srgbClr val="000000"/>
                </a:solidFill>
                <a:latin typeface="+mn-lt"/>
              </a:rPr>
              <a:t>keltasauramo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2000" b="0" i="0" u="none" strike="noStrike" baseline="0" noProof="0" dirty="0">
                <a:solidFill>
                  <a:srgbClr val="000000"/>
                </a:solidFill>
                <a:latin typeface="+mn-lt"/>
              </a:rPr>
              <a:t>kumina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2000" b="0" i="0" u="none" strike="noStrike" baseline="0" noProof="0" dirty="0">
                <a:solidFill>
                  <a:srgbClr val="000000"/>
                </a:solidFill>
                <a:latin typeface="+mn-lt"/>
              </a:rPr>
              <a:t>mäkitervakko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2000" b="0" i="0" u="none" strike="noStrike" baseline="0" noProof="0" dirty="0">
                <a:solidFill>
                  <a:srgbClr val="000000"/>
                </a:solidFill>
                <a:latin typeface="+mn-lt"/>
              </a:rPr>
              <a:t>nurmikohokki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2000" b="0" i="0" u="none" strike="noStrike" baseline="0" noProof="0" dirty="0">
                <a:solidFill>
                  <a:srgbClr val="000000"/>
                </a:solidFill>
                <a:latin typeface="+mn-lt"/>
              </a:rPr>
              <a:t>puna-ailakki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2000" b="0" i="0" u="none" strike="noStrike" baseline="0" noProof="0" dirty="0">
                <a:solidFill>
                  <a:srgbClr val="000000"/>
                </a:solidFill>
                <a:latin typeface="+mn-lt"/>
              </a:rPr>
              <a:t>purtojuuri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2000" b="0" i="0" u="none" strike="noStrike" baseline="0" noProof="0" dirty="0">
                <a:solidFill>
                  <a:srgbClr val="000000"/>
                </a:solidFill>
                <a:latin typeface="+mn-lt"/>
              </a:rPr>
              <a:t>päivänkakkara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2000" b="0" i="0" u="none" strike="noStrike" baseline="0" noProof="0" dirty="0">
                <a:solidFill>
                  <a:srgbClr val="000000"/>
                </a:solidFill>
                <a:latin typeface="+mn-lt"/>
              </a:rPr>
              <a:t>ruusuruoho</a:t>
            </a: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2000" b="0" i="0" u="none" strike="noStrike" baseline="0" noProof="0" dirty="0" err="1">
                <a:solidFill>
                  <a:srgbClr val="000000"/>
                </a:solidFill>
                <a:latin typeface="+mn-lt"/>
              </a:rPr>
              <a:t>särmäkuisma</a:t>
            </a:r>
            <a:endParaRPr lang="fi-FI" sz="2000" b="0" i="0" u="none" strike="noStrike" baseline="0" noProof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ClrTx/>
              <a:buFont typeface="+mj-lt"/>
              <a:buAutoNum type="arabicParenR"/>
            </a:pPr>
            <a:r>
              <a:rPr lang="fi-FI" sz="2000" b="0" i="0" u="none" strike="noStrike" baseline="0" noProof="0" dirty="0">
                <a:solidFill>
                  <a:srgbClr val="000000"/>
                </a:solidFill>
                <a:latin typeface="+mn-lt"/>
              </a:rPr>
              <a:t>Valkoailakki</a:t>
            </a:r>
          </a:p>
          <a:p>
            <a:pPr marL="0" indent="0">
              <a:buClrTx/>
              <a:buNone/>
            </a:pPr>
            <a:r>
              <a:rPr lang="fi-FI" sz="2000" noProof="0" dirty="0">
                <a:solidFill>
                  <a:srgbClr val="000000"/>
                </a:solidFill>
                <a:latin typeface="+mn-lt"/>
              </a:rPr>
              <a:t>Siemens</a:t>
            </a:r>
            <a:r>
              <a:rPr lang="fi-FI" sz="2000" b="0" i="0" u="none" strike="noStrike" baseline="0" noProof="0" dirty="0">
                <a:solidFill>
                  <a:srgbClr val="000000"/>
                </a:solidFill>
                <a:latin typeface="+mn-lt"/>
              </a:rPr>
              <a:t>eoksessa voi olla lisäksi muiden yksivuotisten niittykasvien tai virnojen siemeniä, </a:t>
            </a:r>
            <a:r>
              <a:rPr lang="fi-FI" sz="2000" b="1" i="0" u="none" strike="noStrike" baseline="0" noProof="0" dirty="0">
                <a:solidFill>
                  <a:srgbClr val="FF0000"/>
                </a:solidFill>
                <a:latin typeface="+mn-lt"/>
              </a:rPr>
              <a:t>ei kuitenkaan heinien siemeniä. </a:t>
            </a:r>
            <a:endParaRPr lang="fi-FI" sz="2800" b="1" noProof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F7DB180-ACD2-4DE2-CC89-E0F2D806015B}"/>
              </a:ext>
            </a:extLst>
          </p:cNvPr>
          <p:cNvSpPr txBox="1"/>
          <p:nvPr/>
        </p:nvSpPr>
        <p:spPr>
          <a:xfrm>
            <a:off x="528638" y="1507481"/>
            <a:ext cx="10692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noProof="0" dirty="0">
                <a:latin typeface="calibri"/>
              </a:rPr>
              <a:t>Siemenseoksessa on oltava nurmiröllin, lampaannadan tai jäykkänadan </a:t>
            </a:r>
            <a:r>
              <a:rPr lang="fi-FI" sz="2000" b="1" noProof="0" dirty="0">
                <a:solidFill>
                  <a:srgbClr val="FF0000"/>
                </a:solidFill>
                <a:latin typeface="calibri"/>
              </a:rPr>
              <a:t>sekä vähintään kahden</a:t>
            </a:r>
            <a:r>
              <a:rPr lang="fi-FI" sz="2000" b="1" i="1" noProof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fi-FI" sz="2000" b="1" noProof="0" dirty="0">
                <a:latin typeface="calibri"/>
              </a:rPr>
              <a:t>seuraavan niittykasvin siemeniä</a:t>
            </a:r>
            <a:r>
              <a:rPr lang="fi-FI" sz="1800" noProof="0" dirty="0">
                <a:latin typeface="calibri"/>
              </a:rPr>
              <a:t>:</a:t>
            </a:r>
            <a:r>
              <a:rPr lang="fi-FI" sz="1800" dirty="0">
                <a:latin typeface="calibri"/>
              </a:rPr>
              <a:t>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68763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155B2-1C38-31DA-D4BB-44015CD80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F266F6-1414-BCE1-A055-AA9E3F16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Peltolintukasvit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547AE83-FDD0-ABB0-B128-DA81F6FBC6B9}"/>
              </a:ext>
            </a:extLst>
          </p:cNvPr>
          <p:cNvSpPr txBox="1"/>
          <p:nvPr/>
        </p:nvSpPr>
        <p:spPr>
          <a:xfrm>
            <a:off x="528638" y="1507481"/>
            <a:ext cx="10692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noProof="0" dirty="0">
                <a:latin typeface="calibri"/>
              </a:rPr>
              <a:t>Siemenseoksessa on oltava vähintään yhden alla olevan niittykasvien listassa luetellun niittykasvin siemeniä sekä vähintään yhden muut peltolintukasvit listassa luetellun kasvin siemeniä.</a:t>
            </a:r>
            <a:r>
              <a:rPr lang="fi-FI" sz="1800" dirty="0">
                <a:latin typeface="calibri"/>
              </a:rPr>
              <a:t> 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3430D4-5D02-1D91-46C5-B9E164D6A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7" y="2382838"/>
            <a:ext cx="10789395" cy="4148137"/>
          </a:xfrm>
        </p:spPr>
        <p:txBody>
          <a:bodyPr numCol="3">
            <a:noAutofit/>
          </a:bodyPr>
          <a:lstStyle/>
          <a:p>
            <a:pPr marL="0" indent="0">
              <a:spcBef>
                <a:spcPts val="600"/>
              </a:spcBef>
              <a:buClrTx/>
              <a:buNone/>
            </a:pPr>
            <a:r>
              <a:rPr lang="fi-FI" sz="1800" b="1" i="0" u="none" strike="noStrike" baseline="0" noProof="0" dirty="0">
                <a:solidFill>
                  <a:srgbClr val="000000"/>
                </a:solidFill>
                <a:latin typeface="+mn-lt"/>
              </a:rPr>
              <a:t>Niittykasvit:</a:t>
            </a:r>
          </a:p>
          <a:p>
            <a:pPr marL="0" indent="0">
              <a:spcBef>
                <a:spcPts val="600"/>
              </a:spcBef>
              <a:buClrTx/>
              <a:buNone/>
            </a:pPr>
            <a:r>
              <a:rPr lang="fi-FI" sz="1800" b="1" dirty="0">
                <a:solidFill>
                  <a:srgbClr val="000000"/>
                </a:solidFill>
                <a:latin typeface="+mn-lt"/>
              </a:rPr>
              <a:t>Yksivuotiset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dirty="0">
                <a:solidFill>
                  <a:srgbClr val="000000"/>
                </a:solidFill>
                <a:latin typeface="+mn-lt"/>
              </a:rPr>
              <a:t>hunajakukka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dirty="0">
                <a:solidFill>
                  <a:srgbClr val="000000"/>
                </a:solidFill>
                <a:latin typeface="+mn-lt"/>
              </a:rPr>
              <a:t>kehäkukka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dirty="0">
                <a:solidFill>
                  <a:srgbClr val="000000"/>
                </a:solidFill>
                <a:latin typeface="+mn-lt"/>
              </a:rPr>
              <a:t>Ruiskaunokki</a:t>
            </a:r>
          </a:p>
          <a:p>
            <a:pPr marL="0" indent="0">
              <a:spcBef>
                <a:spcPts val="600"/>
              </a:spcBef>
              <a:buClrTx/>
              <a:buNone/>
            </a:pPr>
            <a:r>
              <a:rPr lang="fi-FI" sz="1800" b="1" dirty="0">
                <a:solidFill>
                  <a:srgbClr val="000000"/>
                </a:solidFill>
                <a:latin typeface="+mn-lt"/>
              </a:rPr>
              <a:t>Monivuotiset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ahdekaunokki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harakankello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ketoneilikka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keltasauramo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kumina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mäkitervakko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nurmikohokki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puna-ailakki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purtojuuri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päivänkakkara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ruusuruoho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 err="1">
                <a:solidFill>
                  <a:srgbClr val="000000"/>
                </a:solidFill>
                <a:latin typeface="+mn-lt"/>
              </a:rPr>
              <a:t>särmäkuisma</a:t>
            </a:r>
            <a:endParaRPr lang="fi-FI" sz="1800" b="0" i="0" u="none" strike="noStrike" baseline="0" noProof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Valkoailakki</a:t>
            </a:r>
          </a:p>
          <a:p>
            <a:pPr marL="0" indent="0">
              <a:spcBef>
                <a:spcPts val="600"/>
              </a:spcBef>
              <a:buClrTx/>
              <a:buNone/>
            </a:pPr>
            <a:endParaRPr lang="fi-FI" sz="1800" b="0" i="0" u="none" strike="noStrike" baseline="0" noProof="0" dirty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ClrTx/>
              <a:buNone/>
            </a:pPr>
            <a:r>
              <a:rPr lang="fi-FI" sz="1800" b="1" i="0" u="none" strike="noStrike" baseline="0" noProof="0" dirty="0">
                <a:solidFill>
                  <a:srgbClr val="000000"/>
                </a:solidFill>
                <a:latin typeface="+mn-lt"/>
              </a:rPr>
              <a:t>Muut peltolintukasvit: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auringonkukka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durra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1" i="0" u="none" strike="noStrike" baseline="0" noProof="0" dirty="0">
                <a:solidFill>
                  <a:srgbClr val="000000"/>
                </a:solidFill>
                <a:latin typeface="+mn-lt"/>
              </a:rPr>
              <a:t>herne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hirssi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1" dirty="0">
                <a:solidFill>
                  <a:srgbClr val="000000"/>
                </a:solidFill>
                <a:latin typeface="+mn-lt"/>
              </a:rPr>
              <a:t>härkäpapu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kvinoa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maissi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pellava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rapsi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rypsi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sinappi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tattari</a:t>
            </a:r>
          </a:p>
          <a:p>
            <a:pPr marL="342900" indent="-342900">
              <a:spcBef>
                <a:spcPts val="600"/>
              </a:spcBef>
              <a:buClrTx/>
              <a:buFont typeface="+mj-lt"/>
              <a:buAutoNum type="arabicParenR"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viljojen siemeniä saa olla seoksessa enintään 50 kg/ha.</a:t>
            </a:r>
          </a:p>
          <a:p>
            <a:pPr marL="0" indent="0">
              <a:spcBef>
                <a:spcPts val="600"/>
              </a:spcBef>
              <a:buClrTx/>
              <a:buNone/>
            </a:pPr>
            <a:endParaRPr lang="fi-FI" sz="1800" b="0" i="0" u="none" strike="noStrike" baseline="0" noProof="0" dirty="0">
              <a:solidFill>
                <a:srgbClr val="000000"/>
              </a:solidFill>
              <a:latin typeface="+mn-lt"/>
            </a:endParaRPr>
          </a:p>
          <a:p>
            <a:r>
              <a:rPr lang="fi-FI" sz="1800" noProof="0" dirty="0">
                <a:solidFill>
                  <a:srgbClr val="FF0000"/>
                </a:solidFill>
                <a:latin typeface="+mn-lt"/>
              </a:rPr>
              <a:t>lisäksi siemenseoksessa voi olla myös muiden yksivuotisten niittykasvien siemeniä, </a:t>
            </a:r>
            <a:r>
              <a:rPr lang="fi-FI" sz="1800" b="1" noProof="0" dirty="0">
                <a:solidFill>
                  <a:srgbClr val="FF0000"/>
                </a:solidFill>
                <a:latin typeface="+mn-lt"/>
              </a:rPr>
              <a:t>ei kuitenkaan heinien siemeniä.</a:t>
            </a:r>
          </a:p>
        </p:txBody>
      </p:sp>
    </p:spTree>
    <p:extLst>
      <p:ext uri="{BB962C8B-B14F-4D97-AF65-F5344CB8AC3E}">
        <p14:creationId xmlns:p14="http://schemas.microsoft.com/office/powerpoint/2010/main" val="18740395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1E0075-8F58-44E5-56BF-22106ED64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Ekojärjestelmätuki 1/2</a:t>
            </a:r>
            <a:endParaRPr lang="fi-FI" sz="3600" noProof="0" dirty="0">
              <a:solidFill>
                <a:srgbClr val="004F7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991F7F-D847-CCB2-C1B7-ED5CE521F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825625"/>
            <a:ext cx="11074430" cy="4351338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/>
              <a:t>Yksivuotinen sitoumus, valittavissa neljä eri ekojärjestelmää:</a:t>
            </a:r>
          </a:p>
          <a:p>
            <a:pPr marL="0" indent="0">
              <a:buNone/>
            </a:pPr>
            <a:r>
              <a:rPr lang="fi-FI" sz="2800" dirty="0"/>
              <a:t>	A. Luonnonhoitonurmet (sitoumuskausi kalenterivuosi) 		</a:t>
            </a:r>
          </a:p>
          <a:p>
            <a:pPr marL="0" indent="0">
              <a:buNone/>
            </a:pPr>
            <a:r>
              <a:rPr lang="fi-FI" sz="2800" dirty="0"/>
              <a:t>	B. Viherlannoitusnurmet (sitoumuskausi kalenterivuosi)		</a:t>
            </a:r>
          </a:p>
          <a:p>
            <a:pPr marL="0" indent="0">
              <a:buNone/>
            </a:pPr>
            <a:r>
              <a:rPr lang="fi-FI" sz="2800" dirty="0"/>
              <a:t>	C. Monimuotoisuuskasvit (sitoumuskausi kalenterivuosi)</a:t>
            </a:r>
          </a:p>
          <a:p>
            <a:pPr marL="0" indent="0">
              <a:buNone/>
            </a:pPr>
            <a:r>
              <a:rPr lang="fi-FI" sz="2800" dirty="0"/>
              <a:t>	D. Talviaikainen kasvipeite (sitoumuskausi 31.10.-15.4./1.5.)</a:t>
            </a:r>
          </a:p>
          <a:p>
            <a:endParaRPr lang="fi-FI" sz="900" dirty="0"/>
          </a:p>
          <a:p>
            <a:pPr marL="0" indent="0">
              <a:buNone/>
            </a:pPr>
            <a:r>
              <a:rPr lang="fi-FI" sz="2800" dirty="0"/>
              <a:t>Tuenhakijan oltava aktiiviviljelijä, jolle myönnetty kyseisenä tukivuonna perustulotukea.</a:t>
            </a:r>
          </a:p>
          <a:p>
            <a:pPr marL="0" indent="0">
              <a:buNone/>
            </a:pPr>
            <a:r>
              <a:rPr lang="fi-FI" sz="2800" dirty="0"/>
              <a:t>Kaikkiin sitoudutaan peltotukien haussa</a:t>
            </a:r>
          </a:p>
          <a:p>
            <a:pPr marL="0" indent="0">
              <a:buNone/>
            </a:pPr>
            <a:r>
              <a:rPr lang="fi-FI" sz="2800" dirty="0"/>
              <a:t>	- </a:t>
            </a:r>
            <a:r>
              <a:rPr lang="fi-FI" dirty="0"/>
              <a:t>Talviaikainen kasvipeitteisyyden ala ilmoitetaan syysilmoituksella</a:t>
            </a:r>
          </a:p>
          <a:p>
            <a:endParaRPr lang="fi-FI" noProof="0" dirty="0"/>
          </a:p>
        </p:txBody>
      </p:sp>
      <p:pic>
        <p:nvPicPr>
          <p:cNvPr id="5" name="Kuva 4" descr="Satelliitti-kuvake">
            <a:extLst>
              <a:ext uri="{FF2B5EF4-FFF2-40B4-BE49-F238E27FC236}">
                <a16:creationId xmlns:a16="http://schemas.microsoft.com/office/drawing/2014/main" id="{F578B894-1CF7-18E4-E413-C345D0231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013" y="2373784"/>
            <a:ext cx="360000" cy="360000"/>
          </a:xfrm>
          <a:prstGeom prst="rect">
            <a:avLst/>
          </a:prstGeom>
        </p:spPr>
      </p:pic>
      <p:pic>
        <p:nvPicPr>
          <p:cNvPr id="6" name="Kuva 5" descr="Satelliitti-kuvake">
            <a:extLst>
              <a:ext uri="{FF2B5EF4-FFF2-40B4-BE49-F238E27FC236}">
                <a16:creationId xmlns:a16="http://schemas.microsoft.com/office/drawing/2014/main" id="{1FAA1AB4-9BF5-1307-375F-090B25948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369" y="2886184"/>
            <a:ext cx="360000" cy="360000"/>
          </a:xfrm>
          <a:prstGeom prst="rect">
            <a:avLst/>
          </a:prstGeom>
        </p:spPr>
      </p:pic>
      <p:pic>
        <p:nvPicPr>
          <p:cNvPr id="7" name="Kuva 6" descr="Satelliitti-kuvake">
            <a:extLst>
              <a:ext uri="{FF2B5EF4-FFF2-40B4-BE49-F238E27FC236}">
                <a16:creationId xmlns:a16="http://schemas.microsoft.com/office/drawing/2014/main" id="{D881DDE2-98F5-9D7A-A7C5-3C6D1099C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725" y="3909399"/>
            <a:ext cx="360000" cy="360000"/>
          </a:xfrm>
          <a:prstGeom prst="rect">
            <a:avLst/>
          </a:prstGeom>
        </p:spPr>
      </p:pic>
      <p:pic>
        <p:nvPicPr>
          <p:cNvPr id="8" name="Kuva 7" descr="Satelliitti-kuvake">
            <a:extLst>
              <a:ext uri="{FF2B5EF4-FFF2-40B4-BE49-F238E27FC236}">
                <a16:creationId xmlns:a16="http://schemas.microsoft.com/office/drawing/2014/main" id="{E11CD344-6083-34DE-614D-4DFBEA3D4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52" y="33969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5235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48E78-FCC9-EC78-6CA1-9945B567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CC58B3-E825-FAF1-494E-7881786E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Talviaikainen kasvipeitteisyys 1/5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08CC29-CD32-393D-2C30-6F65180A6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825624"/>
            <a:ext cx="10515600" cy="4537853"/>
          </a:xfrm>
        </p:spPr>
        <p:txBody>
          <a:bodyPr/>
          <a:lstStyle/>
          <a:p>
            <a:pPr marL="0" indent="0">
              <a:buNone/>
            </a:pPr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Korvaus 40 €/ha</a:t>
            </a:r>
          </a:p>
          <a:p>
            <a:r>
              <a:rPr lang="fi-FI" sz="28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Toimenpiteeseen voi ilmoittaa peltoalaa, pysyvien kasvien alaa ja pysyvää nurmea</a:t>
            </a:r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fi-FI" sz="26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pellon ja pysyvien kasvien aloista, jotka säilytetään muokkaamattomana 31.10.2025 – 15.4.2026.</a:t>
            </a: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pysyvien nurmien alasta, jotka säilytetään muokkaamattomana 31.10.2025 -1.5.2026.</a:t>
            </a:r>
          </a:p>
          <a:p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Kasvipeitteisyysala on säilytettävä kasvipeitteisenä tai sängellä.</a:t>
            </a:r>
          </a:p>
          <a:p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Tuki haetaan jo kevään päätukihaussa.</a:t>
            </a:r>
          </a:p>
          <a:p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 ilmoitetaan syysilmoituksella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2523353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DCA6A-FB8A-2B22-337E-EB191EABA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23AD20-65C0-3299-27D8-88CAADB8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Talviaikainen kasvipeitteisyys 2/5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152601-4143-CCE6-8548-A32CFC4AB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825624"/>
            <a:ext cx="10515600" cy="4537853"/>
          </a:xfrm>
        </p:spPr>
        <p:txBody>
          <a:bodyPr/>
          <a:lstStyle/>
          <a:p>
            <a:pPr marL="0" indent="0">
              <a:buNone/>
            </a:pPr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Talviaikaiseen kasvipeitteeseen hyväksytään:</a:t>
            </a: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viljojen, tattarin, kvinoan, öljykasvien, kuitukasvien, palkokasvien ja siemenmausteiden sekä näiden seoskasvustojen korjaamattomat kasvustot ja sänki.</a:t>
            </a: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syyskylvöiset viljat, syyskylvöiset öljykasvit sekä muut syyskylvöiset kasvit.</a:t>
            </a: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nurmikasvit ja ruokohelpi, pois lukien luonnonlaitumet ja hakamaat.</a:t>
            </a: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luonnonhoitonurmet ja viherlannoitusnurmet.</a:t>
            </a: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mansikka, pysyvät puutarhakasvit, joiden riviväleissä on kasvusto.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4369538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0AFE9-ADD2-97B3-3830-FDC657A74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5D7A24-C99E-93AC-45A5-43BD4B288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Talviaikainen kasvipeitteisyys 3/5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CFB735-D99B-1413-0F8C-70A647CF4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825624"/>
            <a:ext cx="10515600" cy="4537853"/>
          </a:xfrm>
        </p:spPr>
        <p:txBody>
          <a:bodyPr/>
          <a:lstStyle/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kerääjäkasvit ja välikasvit </a:t>
            </a: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maanparannus- ja saneerauskasvit</a:t>
            </a: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monimuotoisuuskasvit</a:t>
            </a: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viherkesannot</a:t>
            </a: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kemiallisesti tuhottu nurmikasvien, viljojen, tattarin, kvinoan, öljykasvien, kuitukasvien, palkokasvien ja siemenmausteiden sekä näiden seoskasvustojen sänki. </a:t>
            </a:r>
          </a:p>
          <a:p>
            <a:pPr lvl="1"/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tukihakemuksessa ilmoitetulle sänkikesannolle</a:t>
            </a:r>
          </a:p>
          <a:p>
            <a:pPr lvl="1"/>
            <a:endParaRPr lang="fi-FI" sz="2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0884288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8FA77-CE1D-F0A7-5929-6D9A97499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01473C-2C7E-9D55-20C1-820B2FDC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Talviaikainen kasvipeitteisyys 4/5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F7566F-CF20-798E-02E7-92BE35EBA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825624"/>
            <a:ext cx="10515600" cy="4537853"/>
          </a:xfrm>
        </p:spPr>
        <p:txBody>
          <a:bodyPr/>
          <a:lstStyle/>
          <a:p>
            <a:pPr marL="457200" lvl="1" indent="0">
              <a:buNone/>
            </a:pPr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Pysyvän nurmen vaikutus kasvipeitteisyyteen </a:t>
            </a: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Pysyvän nurmen ala, josta haetaan talviaikaisen kasvipeitteisyyden tukea on säilytettävä 31.10 – 1.5. kyntämättä.</a:t>
            </a:r>
          </a:p>
          <a:p>
            <a:pPr lvl="1"/>
            <a:endParaRPr lang="fi-FI" sz="2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Muutos </a:t>
            </a:r>
          </a:p>
          <a:p>
            <a:pPr lvl="2"/>
            <a:r>
              <a:rPr lang="fi-FI" sz="2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Muita kuin talviaikaiseen kasvipeitteisyyteen ilmoitettuja pysyvän nurmen lohkoja voi kyntää. </a:t>
            </a:r>
          </a:p>
        </p:txBody>
      </p:sp>
    </p:spTree>
    <p:extLst>
      <p:ext uri="{BB962C8B-B14F-4D97-AF65-F5344CB8AC3E}">
        <p14:creationId xmlns:p14="http://schemas.microsoft.com/office/powerpoint/2010/main" val="45493393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4CA02-78E6-AA9E-136F-56BF1F8B0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E17DC2-20AD-6BE3-540D-0C8F77E7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Talviaikainen kasvipeitteisyys </a:t>
            </a:r>
            <a:r>
              <a:rPr lang="fi-FI" dirty="0"/>
              <a:t>5</a:t>
            </a:r>
            <a:r>
              <a:rPr lang="fi-FI" noProof="0" dirty="0"/>
              <a:t>/5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23AE92-7800-259A-22D1-20DA39A32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825624"/>
            <a:ext cx="10515600" cy="4537853"/>
          </a:xfrm>
        </p:spPr>
        <p:txBody>
          <a:bodyPr/>
          <a:lstStyle/>
          <a:p>
            <a:pPr marL="457200" lvl="1" indent="0">
              <a:buNone/>
            </a:pPr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Talviaikaisesta kasvipeitteisyydestä ei makseta:</a:t>
            </a: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Vuodesta 2023 alkaen raivatuille aloille.</a:t>
            </a: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Natura-alueiden pysyvien nurmien aloille.</a:t>
            </a: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Pysyvien nurmien aloille, mikäli ennallistamisvelvoite on otettu käyttöön.</a:t>
            </a: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Ympäristökorvauksen suojavyöhykkeille.</a:t>
            </a: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Ympäristökorvauksen turvepeltojen nurmille.</a:t>
            </a: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Maatalousluonnon monimuotoisuuden ja maiseman hoitoa koskevan ympäristösopimuksen alalle.</a:t>
            </a: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Tukihakuvuonna sänkikesannoksi ilmoitetulle alalle.</a:t>
            </a:r>
          </a:p>
        </p:txBody>
      </p:sp>
    </p:spTree>
    <p:extLst>
      <p:ext uri="{BB962C8B-B14F-4D97-AF65-F5344CB8AC3E}">
        <p14:creationId xmlns:p14="http://schemas.microsoft.com/office/powerpoint/2010/main" val="122667983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D2C13E-1144-4CDC-50FE-8B606F1ED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/>
              <a:t>Ekojärjestelmätuen muutokset</a:t>
            </a:r>
          </a:p>
        </p:txBody>
      </p:sp>
    </p:spTree>
    <p:extLst>
      <p:ext uri="{BB962C8B-B14F-4D97-AF65-F5344CB8AC3E}">
        <p14:creationId xmlns:p14="http://schemas.microsoft.com/office/powerpoint/2010/main" val="289723721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9B2FF42F-EC95-4D24-83D0-B96C2F7AB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i-FI" altLang="fi-FI" noProof="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Talviaikainen kasvipeite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2B9F2719-24F8-40B8-A0AF-20A5AB7F57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Vuodesta 2025 alkaen pysyviä nurmia, joista ei haeta ekojärjestelmätukea, ei koske kasvipeitteen säilytysaikavaatimukset.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Huomioikaa, että vuosi 2024 eli meneillään oleva talvikausi mennään vanhoilla säännöillä edelleen.</a:t>
            </a:r>
          </a:p>
          <a:p>
            <a:pPr>
              <a:lnSpc>
                <a:spcPct val="100000"/>
              </a:lnSpc>
            </a:pPr>
            <a:r>
              <a:rPr lang="fi-FI" altLang="fi-FI" b="1" noProof="0" dirty="0">
                <a:solidFill>
                  <a:schemeClr val="accent1"/>
                </a:solidFill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Täsmennys: </a:t>
            </a: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Talviaikaista kasvipeitettä koskevan ekojärjestelmän tukea voidaan myöntää aloista, jotka säilytetään </a:t>
            </a:r>
            <a:r>
              <a:rPr lang="fi-FI" altLang="fi-FI" b="1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muokkaamattomina</a:t>
            </a: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fi-FI" altLang="fi-FI" b="1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ja kasvipeitteisinä</a:t>
            </a: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31 päivästä lokakuuta 2025 seuraavan kevään kylvö- tai istutustöihin asti, mutta kuitenkin vähintään 15 päivään huhtikuuta. </a:t>
            </a:r>
          </a:p>
          <a:p>
            <a:endParaRPr lang="fi-FI" altLang="fi-FI" noProof="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A56CB4-8326-3935-FA7D-30526B2D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Monimuotoisuuskasvit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F24F59-FE68-5973-35A7-7674999C6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i-FI" noProof="0" dirty="0"/>
              <a:t>Kaikki monimuotoisuuskasvustot voidaan kylvää jatkossa myös kaistoina tai saarekkeina. </a:t>
            </a:r>
          </a:p>
          <a:p>
            <a:pPr algn="l"/>
            <a:r>
              <a:rPr lang="fi-FI" noProof="0" dirty="0"/>
              <a:t>Kasviseoksen siemeniä on kylvettävä tasaisesti koko kasvulohkolle siten, että tavoitteena on peittävä kasvusto.</a:t>
            </a:r>
          </a:p>
          <a:p>
            <a:pPr algn="l"/>
            <a:r>
              <a:rPr lang="fi-FI" noProof="0" dirty="0"/>
              <a:t>Torjunta-aineita saa käyttää vaikeissa rikkakasvitilanteissa pesäketorjuntana.</a:t>
            </a:r>
          </a:p>
          <a:p>
            <a:pPr algn="l"/>
            <a:r>
              <a:rPr lang="fi-FI" noProof="0" dirty="0"/>
              <a:t>Pölyttäjähyönteis- ja maisemakasvien sekä peltolintukasvien siemenseoslistoihin on lisätty vaihtoehdoksi </a:t>
            </a:r>
            <a:r>
              <a:rPr lang="fi-FI" i="1" noProof="0" dirty="0"/>
              <a:t>herne</a:t>
            </a:r>
            <a:r>
              <a:rPr lang="fi-FI" noProof="0" dirty="0"/>
              <a:t> ja </a:t>
            </a:r>
            <a:r>
              <a:rPr lang="fi-FI" i="1" noProof="0" dirty="0"/>
              <a:t>härkäpapu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308432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CC749-1008-2279-005B-1CFE6BC8B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FF29E28-F904-A25C-B877-F781D5E62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6175" y="325354"/>
            <a:ext cx="8206644" cy="6211324"/>
          </a:xfrm>
        </p:spPr>
      </p:pic>
    </p:spTree>
    <p:extLst>
      <p:ext uri="{BB962C8B-B14F-4D97-AF65-F5344CB8AC3E}">
        <p14:creationId xmlns:p14="http://schemas.microsoft.com/office/powerpoint/2010/main" val="381383009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4">
            <a:extLst>
              <a:ext uri="{FF2B5EF4-FFF2-40B4-BE49-F238E27FC236}">
                <a16:creationId xmlns:a16="http://schemas.microsoft.com/office/drawing/2014/main" id="{C7018AF9-ADEB-BBA8-724C-2BED2C9F69C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59728" y="2668587"/>
            <a:ext cx="3472543" cy="152082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altLang="fi-FI" sz="10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Kiitos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71D4C-3E97-4FFC-AA14-6084D4A74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D8127C-26AA-CE4E-DD6B-38D6BD4E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400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Ekojärjestelmätuki 2/2</a:t>
            </a:r>
            <a:endParaRPr lang="fi-FI" noProof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1A02C0-B528-B7FA-0C5C-6E255E14B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713392"/>
            <a:ext cx="10515600" cy="4351338"/>
          </a:xfrm>
        </p:spPr>
        <p:txBody>
          <a:bodyPr/>
          <a:lstStyle/>
          <a:p>
            <a:r>
              <a:rPr lang="fi-FI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Ekojärjestelmätuen maksun rajoitteet</a:t>
            </a:r>
          </a:p>
          <a:p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Tilasi suorien tukien tukikelpoisesta alasta voidaan maksaa:</a:t>
            </a:r>
          </a:p>
          <a:p>
            <a:pPr lvl="1"/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Luonnonhoitonurmille</a:t>
            </a:r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viherlannoitusnurmille ja monimuotoisuuskasveille </a:t>
            </a:r>
            <a:r>
              <a:rPr lang="fi-FI" sz="28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enintään 25 % alasta.</a:t>
            </a: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C-tukialueella luonnonhoitonurmille </a:t>
            </a:r>
            <a:r>
              <a:rPr lang="fi-FI" sz="28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enintään 10 % alasta.</a:t>
            </a:r>
          </a:p>
          <a:p>
            <a:r>
              <a:rPr lang="fi-FI" sz="28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makseta</a:t>
            </a: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31.12.2022 jälkeen raivatuille aloille.</a:t>
            </a: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Natura-alueiden pysyvien nurmien aloille.</a:t>
            </a:r>
          </a:p>
          <a:p>
            <a:pPr lvl="1"/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Pysyvien nurmien aloille, mikäli ennallistamisvelvoite on otettu käyttöön.</a:t>
            </a:r>
          </a:p>
          <a:p>
            <a:pPr marL="0" indent="0">
              <a:buNone/>
            </a:pP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8985471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5C4388-E2FF-075E-70B3-73F08AE73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Huomioita vuoden 2024 valvonnoista 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52B564-DE87-2B25-F831-FF70513C0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noProof="0" dirty="0"/>
              <a:t>Luonnonhoitonurmet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fi-FI" noProof="0" dirty="0"/>
              <a:t>Toimenpiteeseen ilmoitettu monia alueita, jotka eivät täytä enää maatalousmaan vaatimuksia.</a:t>
            </a:r>
          </a:p>
          <a:p>
            <a:r>
              <a:rPr lang="fi-FI" noProof="0" dirty="0"/>
              <a:t>Monimuotoisuuskasvit</a:t>
            </a:r>
          </a:p>
          <a:p>
            <a:pPr lvl="1"/>
            <a:r>
              <a:rPr lang="fi-FI" noProof="0" dirty="0"/>
              <a:t>Kasviseokset ja kasvustot eivät ole täyttäneet asetuksen vaatimuksia.</a:t>
            </a:r>
          </a:p>
        </p:txBody>
      </p:sp>
    </p:spTree>
    <p:extLst>
      <p:ext uri="{BB962C8B-B14F-4D97-AF65-F5344CB8AC3E}">
        <p14:creationId xmlns:p14="http://schemas.microsoft.com/office/powerpoint/2010/main" val="312038966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AE348-69EC-12C5-E3BA-465BB947B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53C684-481F-5B44-5CC6-BE831846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8" y="365125"/>
            <a:ext cx="9909864" cy="1325563"/>
          </a:xfrm>
        </p:spPr>
        <p:txBody>
          <a:bodyPr>
            <a:normAutofit/>
          </a:bodyPr>
          <a:lstStyle/>
          <a:p>
            <a:r>
              <a:rPr lang="fi-FI" sz="3600" noProof="0" dirty="0">
                <a:solidFill>
                  <a:srgbClr val="004F71"/>
                </a:solidFill>
              </a:rPr>
              <a:t>Huomioita vuoden 2024 valvonnoista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3BE6A6-B26D-A651-A0A9-1DE0CC137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602788"/>
            <a:ext cx="10636431" cy="4351338"/>
          </a:xfrm>
        </p:spPr>
        <p:txBody>
          <a:bodyPr/>
          <a:lstStyle/>
          <a:p>
            <a:pPr marL="0" indent="0">
              <a:buNone/>
            </a:pPr>
            <a:r>
              <a:rPr lang="fi-FI" b="1" noProof="0" dirty="0"/>
              <a:t>Siemenseosten ilmoittaminen vipuun ja kirjaaminen viljelymuistiinpanoihin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CE17596-4232-FF27-4298-1F9116BFF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98" y="2041605"/>
            <a:ext cx="4470854" cy="463933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39C792A-E77A-867F-5762-140541810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487" y="2049440"/>
            <a:ext cx="4073139" cy="4702465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249ECCA-1ED5-9DF4-31C1-B075E77EA938}"/>
              </a:ext>
            </a:extLst>
          </p:cNvPr>
          <p:cNvSpPr txBox="1"/>
          <p:nvPr/>
        </p:nvSpPr>
        <p:spPr>
          <a:xfrm>
            <a:off x="9333864" y="2846089"/>
            <a:ext cx="22081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800" noProof="0" dirty="0"/>
          </a:p>
          <a:p>
            <a:endParaRPr lang="fi-FI" dirty="0"/>
          </a:p>
          <a:p>
            <a:endParaRPr lang="fi-FI" sz="1800" noProof="0" dirty="0"/>
          </a:p>
          <a:p>
            <a:r>
              <a:rPr lang="fi-FI" sz="1800" b="1" noProof="0" dirty="0"/>
              <a:t>Vipu estää puutteelliset seokset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88555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A900FA-803D-2F1D-2B22-D7CDB356F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Luonnonhoitonurmet 1/3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52E505-4DB6-D946-64CB-B974D33DC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7" y="1825625"/>
            <a:ext cx="10769167" cy="4351338"/>
          </a:xfrm>
        </p:spPr>
        <p:txBody>
          <a:bodyPr/>
          <a:lstStyle/>
          <a:p>
            <a:r>
              <a:rPr lang="fi-FI" b="1" noProof="0" dirty="0"/>
              <a:t>Täsmennys monivuotisiin kasvustoihin: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fi-FI" noProof="0" dirty="0">
                <a:sym typeface="Wingdings" panose="05000000000000000000" pitchFamily="2" charset="2"/>
              </a:rPr>
              <a:t>Monilajisiksi kehittyneet luonnonvaraisia heiniä ja ruohovartisia kasveja sisältävät vanhat aiemmin kylvetyt nurmikasvustot voidaan hyväksyä luonnonhoitonurmiksi, jos kasvusto koostuu </a:t>
            </a:r>
            <a:r>
              <a:rPr lang="fi-FI" b="1" noProof="0" dirty="0">
                <a:sym typeface="Wingdings" panose="05000000000000000000" pitchFamily="2" charset="2"/>
              </a:rPr>
              <a:t>pääasiassa heinä- tai muista nurmirehukasveista</a:t>
            </a:r>
            <a:r>
              <a:rPr lang="fi-FI" noProof="0" dirty="0">
                <a:sym typeface="Wingdings" panose="05000000000000000000" pitchFamily="2" charset="2"/>
              </a:rPr>
              <a:t>.</a:t>
            </a:r>
            <a:endParaRPr lang="fi-FI" noProof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i-FI" b="1" noProof="0" dirty="0">
                <a:sym typeface="Wingdings" panose="05000000000000000000" pitchFamily="2" charset="2"/>
              </a:rPr>
              <a:t>Kasvusto pitää uudistaa, jos heinä- tai muita nurmirehukasveja on alle 50 % kasvustosta.</a:t>
            </a:r>
          </a:p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6697360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91B6D-D0AD-3C57-AD51-D42A04B15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FEF668-A422-AE02-B0FA-E7F48A4C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Luonnonhoitonurmet 2/3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9E49B9-79CF-34CE-1410-158C96B0D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713392"/>
            <a:ext cx="10515600" cy="4351338"/>
          </a:xfrm>
        </p:spPr>
        <p:txBody>
          <a:bodyPr/>
          <a:lstStyle/>
          <a:p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Korvaustaso v. 2025 enintään 65 €/ha</a:t>
            </a:r>
          </a:p>
          <a:p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Kasvustoksi kelpaa vuonna 2025 kylvetty tai aiemmin kylvetty kasvusto, jos siinä on vähintään 50 % monivuotisia heinä- tai muita nurmirehukasveja. </a:t>
            </a:r>
          </a:p>
          <a:p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Muistiinpanoihin kirjaus kasvilajeista ja osuudet seoksista.</a:t>
            </a:r>
          </a:p>
          <a:p>
            <a:pPr lvl="1"/>
            <a:r>
              <a:rPr lang="fi-FI" sz="26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Siemenseoksen painosta enintään 20 % typensitojakasveja, ei lannoitusta, kasvinsuojelu vain päättämisen yhteydessä. </a:t>
            </a:r>
          </a:p>
          <a:p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Kasvusto säilytettävä 31.7. / 31.8 (1. vuosi) asti. </a:t>
            </a:r>
          </a:p>
          <a:p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 päätetty kasvinsuojeluaineilla, silloin ei voi sitoutua seuraavana vuonna samalla alalla toimenpiteeseen.</a:t>
            </a:r>
          </a:p>
          <a:p>
            <a:pPr marL="0" indent="0">
              <a:buNone/>
            </a:pP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6600950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1CFC9-DC6E-30DF-EADC-8F1B206A6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936493-373D-4DE2-0148-7B6C8389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Luonnonhoitonurmet </a:t>
            </a:r>
            <a:r>
              <a:rPr lang="fi-FI" dirty="0"/>
              <a:t>3</a:t>
            </a:r>
            <a:r>
              <a:rPr lang="fi-FI" noProof="0" dirty="0"/>
              <a:t>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562962-571B-B1F9-3C91-8A63ABD22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566743"/>
            <a:ext cx="10515600" cy="4351338"/>
          </a:xfrm>
        </p:spPr>
        <p:txBody>
          <a:bodyPr/>
          <a:lstStyle/>
          <a:p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Laidunnuksessa ja sadonkorjuussa ei rajoitteita</a:t>
            </a:r>
          </a:p>
          <a:p>
            <a:r>
              <a:rPr lang="fi-FI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Niitto: </a:t>
            </a:r>
          </a:p>
          <a:p>
            <a:pPr>
              <a:buFontTx/>
              <a:buChar char="-"/>
            </a:pPr>
            <a:r>
              <a:rPr lang="fi-FI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Vähintään joka toinen vuosi 15.9. mennessä. </a:t>
            </a:r>
          </a:p>
          <a:p>
            <a:pPr lvl="1">
              <a:buFontTx/>
              <a:buChar char="-"/>
            </a:pPr>
            <a:r>
              <a:rPr lang="fi-FI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 niittoa ei ole vuonna 2024 todettu pinta-alamonitoroinnissa, kasvusto on niitettävä vuonna 2025 . Vipu-palvelussa karttataso, josta voi tarkistaa onko ala satelliittiseurannan perusteella niitetty 2024. </a:t>
            </a:r>
          </a:p>
          <a:p>
            <a:pPr lvl="1">
              <a:buFontTx/>
              <a:buChar char="-"/>
            </a:pPr>
            <a:r>
              <a:rPr lang="fi-FI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Pahoissa rikkakasvitilanteissa joka vuosi viimeistään 15.9. </a:t>
            </a:r>
          </a:p>
          <a:p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Muokkaus sallittu vain perustamisen ja päättämisen yhteydessä.</a:t>
            </a:r>
          </a:p>
          <a:p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Toisesta vuodesta alkaen syyskylvöisten kasvien kylvö, kylvöön liittyvä lannoitus ja kasvinsuojeluaineiden käyttö on sallittu 1.8. alkaen.</a:t>
            </a:r>
          </a:p>
          <a:p>
            <a:pPr marL="0" indent="0">
              <a:buNone/>
            </a:pPr>
            <a:endParaRPr lang="fi-FI" sz="2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7899003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D19D5-79AC-7439-FDCB-E1062A1DD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45670A-FF10-2195-76B8-9D6DA785C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Viherlannoitusnurmet 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707ACC-ADC5-6869-F5FA-D0CBC6009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Korvaustaso v. 2025 enintään 80 €/ha</a:t>
            </a:r>
          </a:p>
          <a:p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Kasvustoksi kelpaa vuonna 30.6. mennessä kylvetty tai edellisenä vuonna suojakasvin kanssa kylvetty nurmikasvien ja typensitojakasvien seos.</a:t>
            </a:r>
          </a:p>
          <a:p>
            <a:r>
              <a:rPr lang="fi-FI" sz="2800" dirty="0"/>
              <a:t>Tuki samalle alalle enintään kolmena peräkkäisenä vuotena (2023).</a:t>
            </a:r>
            <a:endParaRPr lang="fi-FI" sz="2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Siemenseos:</a:t>
            </a:r>
          </a:p>
          <a:p>
            <a:pPr lvl="1"/>
            <a:r>
              <a:rPr lang="fi-FI" sz="26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Vähintään 4 eri lajia</a:t>
            </a:r>
            <a:r>
              <a:rPr lang="fi-FI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typensitojakasveja vähintään 20 prosenttia s</a:t>
            </a:r>
            <a:r>
              <a:rPr lang="fi-FI" sz="2600" noProof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iemenseoksen</a:t>
            </a:r>
            <a:r>
              <a:rPr lang="fi-FI" sz="26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painosta.</a:t>
            </a:r>
          </a:p>
          <a:p>
            <a:pPr lvl="1"/>
            <a:r>
              <a:rPr lang="fi-FI" sz="26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Viljelymuistiinpanoihin siemenseoksen kasvilajit ja niiden osuudet</a:t>
            </a:r>
            <a:r>
              <a:rPr lang="fi-FI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Täydennyskylvö ei täytä ehtoa</a:t>
            </a:r>
          </a:p>
        </p:txBody>
      </p:sp>
    </p:spTree>
    <p:extLst>
      <p:ext uri="{BB962C8B-B14F-4D97-AF65-F5344CB8AC3E}">
        <p14:creationId xmlns:p14="http://schemas.microsoft.com/office/powerpoint/2010/main" val="27989781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Ruokavirasto">
  <a:themeElements>
    <a:clrScheme name="Ruokavirasto">
      <a:dk1>
        <a:srgbClr val="343841"/>
      </a:dk1>
      <a:lt1>
        <a:srgbClr val="FFFFFF"/>
      </a:lt1>
      <a:dk2>
        <a:srgbClr val="004F71"/>
      </a:dk2>
      <a:lt2>
        <a:srgbClr val="CEB888"/>
      </a:lt2>
      <a:accent1>
        <a:srgbClr val="D0006F"/>
      </a:accent1>
      <a:accent2>
        <a:srgbClr val="ADD2EE"/>
      </a:accent2>
      <a:accent3>
        <a:srgbClr val="0D5F2C"/>
      </a:accent3>
      <a:accent4>
        <a:srgbClr val="F7CE3C"/>
      </a:accent4>
      <a:accent5>
        <a:srgbClr val="C1D119"/>
      </a:accent5>
      <a:accent6>
        <a:srgbClr val="F4C8C2"/>
      </a:accent6>
      <a:hlink>
        <a:srgbClr val="D0006F"/>
      </a:hlink>
      <a:folHlink>
        <a:srgbClr val="912D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okavirasto" id="{389035E5-648C-4AD5-A700-58908E2CBC28}" vid="{593B0552-2BF2-497F-9E9A-CCC2FBA8594B}"/>
    </a:ext>
  </a:extLst>
</a:theme>
</file>

<file path=ppt/theme/theme2.xml><?xml version="1.0" encoding="utf-8"?>
<a:theme xmlns:a="http://schemas.openxmlformats.org/drawingml/2006/main" name="Sisältökalvot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6a6fe3-5e51-4f39-bd65-8b3cfa91f86b">
      <Terms xmlns="http://schemas.microsoft.com/office/infopath/2007/PartnerControls"/>
    </lcf76f155ced4ddcb4097134ff3c332f>
    <TaxCatchAll xmlns="b7cdc5b8-18ec-4981-b8af-674272c1cf5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EB55A13380C984D9A4693232EF531BD" ma:contentTypeVersion="10" ma:contentTypeDescription="Luo uusi asiakirja." ma:contentTypeScope="" ma:versionID="85d36a1744015c8b7f13737edec57352">
  <xsd:schema xmlns:xsd="http://www.w3.org/2001/XMLSchema" xmlns:xs="http://www.w3.org/2001/XMLSchema" xmlns:p="http://schemas.microsoft.com/office/2006/metadata/properties" xmlns:ns2="ca6a6fe3-5e51-4f39-bd65-8b3cfa91f86b" xmlns:ns3="b7cdc5b8-18ec-4981-b8af-674272c1cf5e" targetNamespace="http://schemas.microsoft.com/office/2006/metadata/properties" ma:root="true" ma:fieldsID="b92bf7e1211e43bd75063fb9238ace98" ns2:_="" ns3:_="">
    <xsd:import namespace="ca6a6fe3-5e51-4f39-bd65-8b3cfa91f86b"/>
    <xsd:import namespace="b7cdc5b8-18ec-4981-b8af-674272c1cf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a6fe3-5e51-4f39-bd65-8b3cfa91f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d2c86073-d20c-4242-97f1-555d656055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dc5b8-18ec-4981-b8af-674272c1cf5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d761ac4-bc18-492f-8dd5-a3100413976e}" ma:internalName="TaxCatchAll" ma:showField="CatchAllData" ma:web="b7cdc5b8-18ec-4981-b8af-674272c1cf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EC6DB0-40C5-4F5E-BA16-2B456DC118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862BB1-6922-4EB4-84BB-8CCF762BF34D}">
  <ds:schemaRefs>
    <ds:schemaRef ds:uri="http://schemas.microsoft.com/office/2006/metadata/properties"/>
    <ds:schemaRef ds:uri="http://schemas.microsoft.com/office/infopath/2007/PartnerControls"/>
    <ds:schemaRef ds:uri="ca6a6fe3-5e51-4f39-bd65-8b3cfa91f86b"/>
    <ds:schemaRef ds:uri="b7cdc5b8-18ec-4981-b8af-674272c1cf5e"/>
  </ds:schemaRefs>
</ds:datastoreItem>
</file>

<file path=customXml/itemProps3.xml><?xml version="1.0" encoding="utf-8"?>
<ds:datastoreItem xmlns:ds="http://schemas.openxmlformats.org/officeDocument/2006/customXml" ds:itemID="{D52F01ED-B561-41D6-B7A4-0C6198E756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6a6fe3-5e51-4f39-bd65-8b3cfa91f86b"/>
    <ds:schemaRef ds:uri="b7cdc5b8-18ec-4981-b8af-674272c1cf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Ruokavirasto</Template>
  <TotalTime>18253</TotalTime>
  <Words>1429</Words>
  <Application>Microsoft Office PowerPoint</Application>
  <PresentationFormat>Laajakuva</PresentationFormat>
  <Paragraphs>273</Paragraphs>
  <Slides>29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</vt:lpstr>
      <vt:lpstr>Tahoma</vt:lpstr>
      <vt:lpstr>Wingdings</vt:lpstr>
      <vt:lpstr>Ruokavirasto</vt:lpstr>
      <vt:lpstr>Sisältökalvot</vt:lpstr>
      <vt:lpstr>Ekojärjestelmätuki</vt:lpstr>
      <vt:lpstr>Ekojärjestelmätuki 1/2</vt:lpstr>
      <vt:lpstr>Ekojärjestelmätuki 2/2</vt:lpstr>
      <vt:lpstr>Huomioita vuoden 2024 valvonnoista 1/2</vt:lpstr>
      <vt:lpstr>Huomioita vuoden 2024 valvonnoista 2/2</vt:lpstr>
      <vt:lpstr>Luonnonhoitonurmet 1/3</vt:lpstr>
      <vt:lpstr>Luonnonhoitonurmet 2/3</vt:lpstr>
      <vt:lpstr>Luonnonhoitonurmet 3/3</vt:lpstr>
      <vt:lpstr>Viherlannoitusnurmet 1/2</vt:lpstr>
      <vt:lpstr>Viherlannoitusnurmet 2/2</vt:lpstr>
      <vt:lpstr>Monimuotoisuuskasvit 1/3</vt:lpstr>
      <vt:lpstr>Monimuotoisuuskasvit 2/3</vt:lpstr>
      <vt:lpstr>Monimuotoisuuskasvit 3/3</vt:lpstr>
      <vt:lpstr>Pölyttäjähyönteis- ja maisemakasvit</vt:lpstr>
      <vt:lpstr>Riistakasvit 1/3</vt:lpstr>
      <vt:lpstr>Riistakasvit 2/3</vt:lpstr>
      <vt:lpstr>Riistakasvit 3/3</vt:lpstr>
      <vt:lpstr>Niittykasvit</vt:lpstr>
      <vt:lpstr>Peltolintukasvit</vt:lpstr>
      <vt:lpstr>Talviaikainen kasvipeitteisyys 1/5</vt:lpstr>
      <vt:lpstr>Talviaikainen kasvipeitteisyys 2/5</vt:lpstr>
      <vt:lpstr>Talviaikainen kasvipeitteisyys 3/5</vt:lpstr>
      <vt:lpstr>Talviaikainen kasvipeitteisyys 4/5</vt:lpstr>
      <vt:lpstr>Talviaikainen kasvipeitteisyys 5/5</vt:lpstr>
      <vt:lpstr>Ekojärjestelmätuen muutokset</vt:lpstr>
      <vt:lpstr>Talviaikainen kasvipeite</vt:lpstr>
      <vt:lpstr>Monimuotoisuuskasvit</vt:lpstr>
      <vt:lpstr>PowerPoint-esitys</vt:lpstr>
      <vt:lpstr>Kiitos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Ehdollisuus ja ekojärjestelmätuki 12032024</dc:title>
  <dc:subject/>
  <dc:creator>Liljeström Anna (Ruokavirasto)</dc:creator>
  <cp:keywords/>
  <dc:description/>
  <cp:lastModifiedBy>Tammela Pirjo</cp:lastModifiedBy>
  <cp:revision>211</cp:revision>
  <dcterms:created xsi:type="dcterms:W3CDTF">2021-04-14T04:59:38Z</dcterms:created>
  <dcterms:modified xsi:type="dcterms:W3CDTF">2025-04-08T07:54:34Z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0x010100DEB55A13380C984D9A4693232EF531BD</vt:lpwstr>
  </property>
</Properties>
</file>