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59" r:id="rId5"/>
    <p:sldId id="257" r:id="rId6"/>
    <p:sldId id="2422" r:id="rId7"/>
    <p:sldId id="2432" r:id="rId8"/>
    <p:sldId id="2423" r:id="rId9"/>
    <p:sldId id="287" r:id="rId10"/>
    <p:sldId id="2424" r:id="rId11"/>
    <p:sldId id="2426" r:id="rId12"/>
    <p:sldId id="2427" r:id="rId13"/>
    <p:sldId id="260" r:id="rId14"/>
    <p:sldId id="2429" r:id="rId15"/>
    <p:sldId id="2425" r:id="rId16"/>
    <p:sldId id="2430" r:id="rId17"/>
    <p:sldId id="2431" r:id="rId18"/>
    <p:sldId id="272" r:id="rId19"/>
    <p:sldId id="293" r:id="rId20"/>
    <p:sldId id="294" r:id="rId21"/>
    <p:sldId id="296" r:id="rId2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89C4BE1-8976-B2BF-75FD-006598C32C0A}" name="Tammela Pirjo" initials="PT" userId="S::Pirjo.Tammela@Kurikka.fi::7a08f181-e400-484c-904d-5dd5767b22a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B887"/>
    <a:srgbClr val="FF6F49"/>
    <a:srgbClr val="F0B5A3"/>
    <a:srgbClr val="0F2C50"/>
    <a:srgbClr val="FE0076"/>
    <a:srgbClr val="C4A2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2CB052-117A-4D45-9492-D14D10B86644}" v="18" dt="2025-04-09T05:32:32.8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0" autoAdjust="0"/>
    <p:restoredTop sz="93557" autoAdjust="0"/>
  </p:normalViewPr>
  <p:slideViewPr>
    <p:cSldViewPr snapToGrid="0" snapToObjects="1">
      <p:cViewPr varScale="1">
        <p:scale>
          <a:sx n="67" d="100"/>
          <a:sy n="67" d="100"/>
        </p:scale>
        <p:origin x="924" y="72"/>
      </p:cViewPr>
      <p:guideLst/>
    </p:cSldViewPr>
  </p:slideViewPr>
  <p:outlineViewPr>
    <p:cViewPr>
      <p:scale>
        <a:sx n="33" d="100"/>
        <a:sy n="33" d="100"/>
      </p:scale>
      <p:origin x="0" y="-145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>
      <p:cViewPr varScale="1">
        <p:scale>
          <a:sx n="165" d="100"/>
          <a:sy n="165" d="100"/>
        </p:scale>
        <p:origin x="5256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AF84929-089E-FF80-C950-D63046E485A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CD38F2-48D0-9092-382D-19C1B9745A7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10CE8E3-3EAB-47EA-9121-36E42DB305B9}" type="datetimeFigureOut">
              <a:rPr lang="fi-FI"/>
              <a:pPr>
                <a:defRPr/>
              </a:pPr>
              <a:t>9.4.2025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EF036C-7B6D-7583-8E12-C4EFC6312D1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838ABB-1DA0-E903-181F-20A7C323F58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4F79C9F-D229-4B14-B782-8325842D89FA}" type="slidenum">
              <a:rPr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2722BD9-0A06-6F0F-3FEA-7930E38CBB4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38C586-409F-4EEC-DF33-7A4E1F4E78B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02B2101-76D7-497A-9A6A-E13A4C65D44B}" type="datetimeFigureOut">
              <a:rPr lang="fi-FI"/>
              <a:pPr>
                <a:defRPr/>
              </a:pPr>
              <a:t>9.4.2025</a:t>
            </a:fld>
            <a:endParaRPr lang="fi-FI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EEA961F-E11C-65A9-1CB8-74C3BE67FBE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233C0AE-A4FF-8B5A-C749-4F24AF7AF0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fi-FI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9D09DF-D83F-4623-2D9E-28B32A485A9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0A6C0C-BF41-D20A-9688-1892886A91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FB782ED-FD17-470C-90D7-FA1CF951135B}" type="slidenum">
              <a:rPr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id="{007F2420-4DA5-2E9D-D423-399808E852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>
            <a:extLst>
              <a:ext uri="{FF2B5EF4-FFF2-40B4-BE49-F238E27FC236}">
                <a16:creationId xmlns:a16="http://schemas.microsoft.com/office/drawing/2014/main" id="{EF410DA4-6DE4-0785-2F0C-46788639C3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i-FI" altLang="fi-FI"/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E3B453BE-1E92-A4BD-9A0E-47A3869DF6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449744F-2031-47AB-8832-D643BF152EA9}" type="slidenum">
              <a:rPr lang="uk-UA" altLang="fi-FI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uk-UA" altLang="fi-F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0394CA8-62FF-4B95-892A-1E427C08EA46}" type="slidenum">
              <a:rPr lang="fi-FI" smtClean="0"/>
              <a:pPr>
                <a:defRPr/>
              </a:pPr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201100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id="{68A1D652-5F23-8E68-42C6-6BC48BBAE9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>
            <a:extLst>
              <a:ext uri="{FF2B5EF4-FFF2-40B4-BE49-F238E27FC236}">
                <a16:creationId xmlns:a16="http://schemas.microsoft.com/office/drawing/2014/main" id="{257A5A0A-4091-545F-9864-E08F1D53E5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i-FI" altLang="fi-FI"/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AC62926F-1941-4680-7D74-BCDAD1CECE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A169C02-2F21-47C7-8010-EA0DC5E83B3A}" type="slidenum">
              <a:rPr lang="uk-UA" altLang="fi-FI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uk-UA" altLang="fi-FI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0394CA8-62FF-4B95-892A-1E427C08EA46}" type="slidenum">
              <a:rPr lang="fi-FI" smtClean="0"/>
              <a:pPr>
                <a:defRPr/>
              </a:pPr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28760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0394CA8-62FF-4B95-892A-1E427C08EA46}" type="slidenum">
              <a:rPr lang="fi-FI" smtClean="0"/>
              <a:pPr>
                <a:defRPr/>
              </a:pPr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0255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0394CA8-62FF-4B95-892A-1E427C08EA46}" type="slidenum">
              <a:rPr lang="fi-FI" smtClean="0"/>
              <a:pPr>
                <a:defRPr/>
              </a:pPr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383356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i-FI" dirty="0"/>
              <a:t>Kirjallinen ilmoitus tulee tehdä joko kuntaan tai ELY-keskukseen riippuen asiasta. • Ympäristösopimusten ja luomusitoumusten muutokset ilmoitetaan ELY-keskukseen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0394CA8-62FF-4B95-892A-1E427C08EA46}" type="slidenum">
              <a:rPr lang="fi-FI" smtClean="0"/>
              <a:pPr>
                <a:defRPr/>
              </a:pPr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67456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0394CA8-62FF-4B95-892A-1E427C08EA46}" type="slidenum">
              <a:rPr lang="fi-FI" smtClean="0"/>
              <a:pPr>
                <a:defRPr/>
              </a:pPr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773739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Takaisinperinnän kuulemiskirjeet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0394CA8-62FF-4B95-892A-1E427C08EA46}" type="slidenum">
              <a:rPr lang="fi-FI" smtClean="0"/>
              <a:pPr>
                <a:defRPr/>
              </a:pPr>
              <a:t>18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30044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ing slid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20F6CEC2-9DB8-581B-3454-661B949702B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i-FI" dirty="0"/>
          </a:p>
        </p:txBody>
      </p:sp>
      <p:pic>
        <p:nvPicPr>
          <p:cNvPr id="3" name="Picture 4">
            <a:extLst>
              <a:ext uri="{FF2B5EF4-FFF2-40B4-BE49-F238E27FC236}">
                <a16:creationId xmlns:a16="http://schemas.microsoft.com/office/drawing/2014/main" id="{EFED8548-94DE-D4C8-83D7-ED8BA53F4DA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6925" y="1271588"/>
            <a:ext cx="5518150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5936335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AB5B26A8-4C05-F0F1-65F7-76B8D54AFAC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8800" y="198438"/>
            <a:ext cx="1138238" cy="90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Picture Placeholder 5"/>
          <p:cNvSpPr>
            <a:spLocks noGrp="1"/>
          </p:cNvSpPr>
          <p:nvPr>
            <p:ph type="pic" sz="quarter" idx="15"/>
          </p:nvPr>
        </p:nvSpPr>
        <p:spPr>
          <a:xfrm>
            <a:off x="6017535" y="1825624"/>
            <a:ext cx="5024231" cy="4351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fi-FI" noProof="0"/>
              <a:t>Lisää kuva napsauttamalla kuvaketta</a:t>
            </a:r>
            <a:endParaRPr lang="fi-FI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098" y="365125"/>
            <a:ext cx="9757458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lnSpc>
                <a:spcPts val="4000"/>
              </a:lnSpc>
              <a:defRPr sz="3800" b="1" baseline="0">
                <a:ln>
                  <a:noFill/>
                </a:ln>
                <a:solidFill>
                  <a:schemeClr val="tx2"/>
                </a:solidFill>
                <a:latin typeface="calibri" charset="0"/>
                <a:ea typeface="Trebuchet MS" charset="0"/>
                <a:cs typeface="Trebuchet MS" charset="0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098" y="1825625"/>
            <a:ext cx="5024230" cy="435133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2600" baseline="0">
                <a:latin typeface="calibri" charset="0"/>
                <a:ea typeface="Georgia" charset="0"/>
                <a:cs typeface="Georgia" charset="0"/>
              </a:defRPr>
            </a:lvl1pPr>
            <a:lvl2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2pPr>
            <a:lvl3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3pPr>
            <a:lvl4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4pPr>
            <a:lvl5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AD8938F-7202-2B47-4284-C99F60A63E3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BF194457-FFDC-44FF-9DC8-2466D82296DC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sp>
        <p:nvSpPr>
          <p:cNvPr id="6" name="Footer Placeholder 10">
            <a:extLst>
              <a:ext uri="{FF2B5EF4-FFF2-40B4-BE49-F238E27FC236}">
                <a16:creationId xmlns:a16="http://schemas.microsoft.com/office/drawing/2014/main" id="{4C1C29D9-8C32-0500-7D46-54B52732869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3327523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&amp; conten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7465BDE3-E9AC-9EAB-77F1-F6C65D68EEC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8800" y="198438"/>
            <a:ext cx="1138238" cy="90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aulukon paikkamerkki 4"/>
          <p:cNvSpPr>
            <a:spLocks noGrp="1"/>
          </p:cNvSpPr>
          <p:nvPr>
            <p:ph type="tbl" sz="quarter" idx="16"/>
          </p:nvPr>
        </p:nvSpPr>
        <p:spPr>
          <a:xfrm>
            <a:off x="6017534" y="1825625"/>
            <a:ext cx="5024231" cy="4351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fi-FI" noProof="0"/>
              <a:t>Lisää taulukko napsauttamalla kuvaketta</a:t>
            </a:r>
            <a:endParaRPr lang="fi-FI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098" y="365125"/>
            <a:ext cx="9757458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lnSpc>
                <a:spcPts val="4000"/>
              </a:lnSpc>
              <a:defRPr sz="3800" b="1" baseline="0">
                <a:ln>
                  <a:noFill/>
                </a:ln>
                <a:solidFill>
                  <a:schemeClr val="tx2"/>
                </a:solidFill>
                <a:latin typeface="calibri" charset="0"/>
                <a:ea typeface="Trebuchet MS" charset="0"/>
                <a:cs typeface="Trebuchet MS" charset="0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098" y="1825625"/>
            <a:ext cx="5024230" cy="435133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2600" baseline="0">
                <a:latin typeface="calibri" charset="0"/>
                <a:ea typeface="Georgia" charset="0"/>
                <a:cs typeface="Georgia" charset="0"/>
              </a:defRPr>
            </a:lvl1pPr>
            <a:lvl2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2pPr>
            <a:lvl3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3pPr>
            <a:lvl4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4pPr>
            <a:lvl5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A9FA91-CE12-5CD2-FF0E-3A9865CB813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F125E984-B56E-420C-A35A-12BD9E49E63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sp>
        <p:nvSpPr>
          <p:cNvPr id="7" name="Footer Placeholder 10">
            <a:extLst>
              <a:ext uri="{FF2B5EF4-FFF2-40B4-BE49-F238E27FC236}">
                <a16:creationId xmlns:a16="http://schemas.microsoft.com/office/drawing/2014/main" id="{40B89463-4AA2-5E83-25C4-2D1102D64695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4438391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&amp; conten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E9A09B60-0265-AC0C-36F6-FE0CFFFABCE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8800" y="198438"/>
            <a:ext cx="1138238" cy="90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Kaavion paikkamerkki 7"/>
          <p:cNvSpPr>
            <a:spLocks noGrp="1"/>
          </p:cNvSpPr>
          <p:nvPr>
            <p:ph type="chart" sz="quarter" idx="17"/>
          </p:nvPr>
        </p:nvSpPr>
        <p:spPr>
          <a:xfrm>
            <a:off x="6017533" y="1825625"/>
            <a:ext cx="5024231" cy="43513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fi-FI" noProof="0"/>
              <a:t>Lisää kaavio napsauttamalla kuvaketta</a:t>
            </a:r>
            <a:endParaRPr lang="fi-FI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098" y="365125"/>
            <a:ext cx="9757458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lnSpc>
                <a:spcPts val="4000"/>
              </a:lnSpc>
              <a:defRPr sz="3800" b="1" baseline="0">
                <a:ln>
                  <a:noFill/>
                </a:ln>
                <a:solidFill>
                  <a:schemeClr val="tx2"/>
                </a:solidFill>
                <a:latin typeface="calibri" charset="0"/>
                <a:ea typeface="Trebuchet MS" charset="0"/>
                <a:cs typeface="Trebuchet MS" charset="0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098" y="1825625"/>
            <a:ext cx="5024230" cy="435133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2600" baseline="0">
                <a:latin typeface="calibri" charset="0"/>
                <a:ea typeface="Georgia" charset="0"/>
                <a:cs typeface="Georgia" charset="0"/>
              </a:defRPr>
            </a:lvl1pPr>
            <a:lvl2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2pPr>
            <a:lvl3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3pPr>
            <a:lvl4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4pPr>
            <a:lvl5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3F2646F-9B63-F14B-ED8E-9181507706B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C5A65370-B795-4532-ADE4-6DD21BB03582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sp>
        <p:nvSpPr>
          <p:cNvPr id="6" name="Footer Placeholder 10">
            <a:extLst>
              <a:ext uri="{FF2B5EF4-FFF2-40B4-BE49-F238E27FC236}">
                <a16:creationId xmlns:a16="http://schemas.microsoft.com/office/drawing/2014/main" id="{0316053B-26A0-FD16-46BD-4951392DEAE0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15033958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 -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083225AB-407C-29A7-102F-8FB03DFB83E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8800" y="198438"/>
            <a:ext cx="1138238" cy="90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098" y="365125"/>
            <a:ext cx="9757458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lnSpc>
                <a:spcPts val="4000"/>
              </a:lnSpc>
              <a:defRPr sz="3800" b="1" baseline="0">
                <a:ln>
                  <a:noFill/>
                </a:ln>
                <a:solidFill>
                  <a:schemeClr val="tx2"/>
                </a:solidFill>
                <a:latin typeface="calibri" charset="0"/>
                <a:ea typeface="Trebuchet MS" charset="0"/>
                <a:cs typeface="Trebuchet MS" charset="0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099" y="1825625"/>
            <a:ext cx="2580862" cy="4351338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chemeClr val="accent1"/>
              </a:buClr>
              <a:buFont typeface="Arial" charset="0"/>
              <a:buChar char="•"/>
              <a:defRPr sz="2000" baseline="0">
                <a:latin typeface="calibri" charset="0"/>
                <a:ea typeface="Georgia" charset="0"/>
                <a:cs typeface="Georgia" charset="0"/>
              </a:defRPr>
            </a:lvl1pPr>
            <a:lvl2pPr>
              <a:buClr>
                <a:schemeClr val="accent1"/>
              </a:buClr>
              <a:defRPr sz="1000" baseline="0">
                <a:latin typeface="calibri" charset="0"/>
                <a:ea typeface="Georgia" charset="0"/>
                <a:cs typeface="Georgia" charset="0"/>
              </a:defRPr>
            </a:lvl2pPr>
            <a:lvl3pPr>
              <a:buClr>
                <a:schemeClr val="accent1"/>
              </a:buClr>
              <a:defRPr sz="800" baseline="0">
                <a:latin typeface="calibri" charset="0"/>
                <a:ea typeface="Georgia" charset="0"/>
                <a:cs typeface="Georgia" charset="0"/>
              </a:defRPr>
            </a:lvl3pPr>
            <a:lvl4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4pPr>
            <a:lvl5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4"/>
          </p:nvPr>
        </p:nvSpPr>
        <p:spPr>
          <a:xfrm>
            <a:off x="3416081" y="1825625"/>
            <a:ext cx="2580862" cy="4351338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chemeClr val="accent1"/>
              </a:buClr>
              <a:buFont typeface="Arial" charset="0"/>
              <a:buChar char="•"/>
              <a:defRPr sz="2000" baseline="0">
                <a:latin typeface="calibri" charset="0"/>
                <a:ea typeface="Georgia" charset="0"/>
                <a:cs typeface="Georgia" charset="0"/>
              </a:defRPr>
            </a:lvl1pPr>
            <a:lvl2pPr>
              <a:buClr>
                <a:schemeClr val="accent1"/>
              </a:buClr>
              <a:defRPr sz="1000" baseline="0">
                <a:latin typeface="calibri" charset="0"/>
                <a:ea typeface="Georgia" charset="0"/>
                <a:cs typeface="Georgia" charset="0"/>
              </a:defRPr>
            </a:lvl2pPr>
            <a:lvl3pPr>
              <a:buClr>
                <a:schemeClr val="accent1"/>
              </a:buClr>
              <a:defRPr sz="800" baseline="0">
                <a:latin typeface="calibri" charset="0"/>
                <a:ea typeface="Georgia" charset="0"/>
                <a:cs typeface="Georgia" charset="0"/>
              </a:defRPr>
            </a:lvl3pPr>
            <a:lvl4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4pPr>
            <a:lvl5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5"/>
          </p:nvPr>
        </p:nvSpPr>
        <p:spPr>
          <a:xfrm>
            <a:off x="6288161" y="1825625"/>
            <a:ext cx="2580862" cy="4351338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chemeClr val="accent1"/>
              </a:buClr>
              <a:buFont typeface="Arial" charset="0"/>
              <a:buChar char="•"/>
              <a:defRPr sz="2000" baseline="0">
                <a:latin typeface="calibri" charset="0"/>
                <a:ea typeface="Georgia" charset="0"/>
                <a:cs typeface="Georgia" charset="0"/>
              </a:defRPr>
            </a:lvl1pPr>
            <a:lvl2pPr>
              <a:buClr>
                <a:schemeClr val="accent1"/>
              </a:buClr>
              <a:defRPr sz="1000" baseline="0">
                <a:latin typeface="calibri" charset="0"/>
                <a:ea typeface="Georgia" charset="0"/>
                <a:cs typeface="Georgia" charset="0"/>
              </a:defRPr>
            </a:lvl2pPr>
            <a:lvl3pPr>
              <a:buClr>
                <a:schemeClr val="accent1"/>
              </a:buClr>
              <a:defRPr sz="800" baseline="0">
                <a:latin typeface="calibri" charset="0"/>
                <a:ea typeface="Georgia" charset="0"/>
                <a:cs typeface="Georgia" charset="0"/>
              </a:defRPr>
            </a:lvl3pPr>
            <a:lvl4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4pPr>
            <a:lvl5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6"/>
          </p:nvPr>
        </p:nvSpPr>
        <p:spPr>
          <a:xfrm>
            <a:off x="9152290" y="1825625"/>
            <a:ext cx="2580862" cy="4351338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chemeClr val="accent1"/>
              </a:buClr>
              <a:buFont typeface="Arial" charset="0"/>
              <a:buChar char="•"/>
              <a:defRPr sz="2000" baseline="0">
                <a:latin typeface="calibri" charset="0"/>
                <a:ea typeface="Georgia" charset="0"/>
                <a:cs typeface="Georgia" charset="0"/>
              </a:defRPr>
            </a:lvl1pPr>
            <a:lvl2pPr>
              <a:buClr>
                <a:schemeClr val="accent1"/>
              </a:buClr>
              <a:defRPr sz="1000" baseline="0">
                <a:latin typeface="calibri" charset="0"/>
                <a:ea typeface="Georgia" charset="0"/>
                <a:cs typeface="Georgia" charset="0"/>
              </a:defRPr>
            </a:lvl2pPr>
            <a:lvl3pPr>
              <a:buClr>
                <a:schemeClr val="accent1"/>
              </a:buClr>
              <a:defRPr sz="800" baseline="0">
                <a:latin typeface="calibri" charset="0"/>
                <a:ea typeface="Georgia" charset="0"/>
                <a:cs typeface="Georgia" charset="0"/>
              </a:defRPr>
            </a:lvl3pPr>
            <a:lvl4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4pPr>
            <a:lvl5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759BAD8-9586-9A5B-2E02-C523284E0C4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562AEFDC-558D-40A1-8603-9C0DB79C517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sp>
        <p:nvSpPr>
          <p:cNvPr id="6" name="Footer Placeholder 10">
            <a:extLst>
              <a:ext uri="{FF2B5EF4-FFF2-40B4-BE49-F238E27FC236}">
                <a16:creationId xmlns:a16="http://schemas.microsoft.com/office/drawing/2014/main" id="{51784C35-5D70-2E22-6545-BDD4FB4862B3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53015427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FF907A7E-5559-0760-0E29-2F098DC8E7E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8800" y="198438"/>
            <a:ext cx="1138238" cy="90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ontent Placeholder 2"/>
          <p:cNvSpPr>
            <a:spLocks noGrp="1"/>
          </p:cNvSpPr>
          <p:nvPr>
            <p:ph idx="17"/>
          </p:nvPr>
        </p:nvSpPr>
        <p:spPr>
          <a:xfrm>
            <a:off x="6016833" y="1825625"/>
            <a:ext cx="5024230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defRPr sz="2600" baseline="0">
                <a:latin typeface="calibri" charset="0"/>
                <a:ea typeface="Georgia" charset="0"/>
                <a:cs typeface="Georgia" charset="0"/>
              </a:defRPr>
            </a:lvl1pPr>
            <a:lvl2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2pPr>
            <a:lvl3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3pPr>
            <a:lvl4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4pPr>
            <a:lvl5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098" y="365125"/>
            <a:ext cx="9757458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lnSpc>
                <a:spcPts val="4000"/>
              </a:lnSpc>
              <a:defRPr sz="3800" b="1" baseline="0">
                <a:ln>
                  <a:noFill/>
                </a:ln>
                <a:solidFill>
                  <a:schemeClr val="tx2"/>
                </a:solidFill>
                <a:latin typeface="calibri" charset="0"/>
                <a:ea typeface="Trebuchet MS" charset="0"/>
                <a:cs typeface="Trebuchet MS" charset="0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098" y="1825625"/>
            <a:ext cx="5024230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defRPr sz="2600" baseline="0">
                <a:latin typeface="calibri" charset="0"/>
                <a:ea typeface="Georgia" charset="0"/>
                <a:cs typeface="Georgia" charset="0"/>
              </a:defRPr>
            </a:lvl1pPr>
            <a:lvl2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2pPr>
            <a:lvl3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3pPr>
            <a:lvl4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4pPr>
            <a:lvl5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E332537-EEB8-3F0E-99D7-061EA0D3672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C1A85C06-3398-467B-985E-0AD96437EA14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sp>
        <p:nvSpPr>
          <p:cNvPr id="6" name="Footer Placeholder 10">
            <a:extLst>
              <a:ext uri="{FF2B5EF4-FFF2-40B4-BE49-F238E27FC236}">
                <a16:creationId xmlns:a16="http://schemas.microsoft.com/office/drawing/2014/main" id="{4CA8235F-9D09-4DCF-5051-907AADFEB759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22880836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, for graphs et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>
            <a:extLst>
              <a:ext uri="{FF2B5EF4-FFF2-40B4-BE49-F238E27FC236}">
                <a16:creationId xmlns:a16="http://schemas.microsoft.com/office/drawing/2014/main" id="{D044CBF0-EC46-1B22-749D-B71FB1D3172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8800" y="198438"/>
            <a:ext cx="1138238" cy="90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098" y="365125"/>
            <a:ext cx="9757458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lnSpc>
                <a:spcPts val="4000"/>
              </a:lnSpc>
              <a:defRPr sz="3800" b="1" baseline="0">
                <a:ln>
                  <a:noFill/>
                </a:ln>
                <a:solidFill>
                  <a:schemeClr val="tx2"/>
                </a:solidFill>
                <a:latin typeface="calibri" charset="0"/>
                <a:ea typeface="Trebuchet MS" charset="0"/>
                <a:cs typeface="Trebuchet MS" charset="0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50C9A5F-DB52-5ED9-2252-C1DD19A6D27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0F9948A2-AECE-459E-9959-078F193FD4C9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sp>
        <p:nvSpPr>
          <p:cNvPr id="5" name="Footer Placeholder 10">
            <a:extLst>
              <a:ext uri="{FF2B5EF4-FFF2-40B4-BE49-F238E27FC236}">
                <a16:creationId xmlns:a16="http://schemas.microsoft.com/office/drawing/2014/main" id="{3DA7E4A2-416A-5B5C-ED12-77C65DF93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65941278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7">
            <a:extLst>
              <a:ext uri="{FF2B5EF4-FFF2-40B4-BE49-F238E27FC236}">
                <a16:creationId xmlns:a16="http://schemas.microsoft.com/office/drawing/2014/main" id="{E8A06895-7810-0BE6-924B-7E8993E47801}"/>
              </a:ext>
            </a:extLst>
          </p:cNvPr>
          <p:cNvSpPr txBox="1">
            <a:spLocks/>
          </p:cNvSpPr>
          <p:nvPr userDrawn="1"/>
        </p:nvSpPr>
        <p:spPr>
          <a:xfrm>
            <a:off x="5230813" y="1325563"/>
            <a:ext cx="1968500" cy="114935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 baseline="0">
                <a:ln>
                  <a:noFill/>
                </a:ln>
                <a:solidFill>
                  <a:schemeClr val="tx2"/>
                </a:solidFill>
                <a:latin typeface="calibri" charset="0"/>
                <a:ea typeface="Trebuchet MS" charset="0"/>
                <a:cs typeface="Trebuchet MS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fi-FI" sz="10000" dirty="0">
                <a:solidFill>
                  <a:schemeClr val="accent1"/>
                </a:solidFill>
              </a:rPr>
              <a:t>”</a:t>
            </a:r>
          </a:p>
        </p:txBody>
      </p:sp>
      <p:pic>
        <p:nvPicPr>
          <p:cNvPr id="4" name="Picture 6">
            <a:extLst>
              <a:ext uri="{FF2B5EF4-FFF2-40B4-BE49-F238E27FC236}">
                <a16:creationId xmlns:a16="http://schemas.microsoft.com/office/drawing/2014/main" id="{55EE9E3B-1E5D-6F91-EFBD-520A68E5C3D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8800" y="198438"/>
            <a:ext cx="1138238" cy="90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6930" y="1907679"/>
            <a:ext cx="10278140" cy="310756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lnSpc>
                <a:spcPts val="6500"/>
              </a:lnSpc>
              <a:defRPr sz="6000" b="1" baseline="0">
                <a:ln>
                  <a:noFill/>
                </a:ln>
                <a:solidFill>
                  <a:schemeClr val="tx2"/>
                </a:solidFill>
                <a:latin typeface="calibri" charset="0"/>
                <a:ea typeface="Trebuchet MS" charset="0"/>
                <a:cs typeface="Trebuchet MS" charset="0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956930" y="5319423"/>
            <a:ext cx="10278140" cy="84562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lnSpc>
                <a:spcPts val="24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2A5A3C4-600B-0AAB-18FF-F9A1B83670B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3F17CD39-EF23-4B2A-8B32-01C1E249350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sp>
        <p:nvSpPr>
          <p:cNvPr id="7" name="Footer Placeholder 10">
            <a:extLst>
              <a:ext uri="{FF2B5EF4-FFF2-40B4-BE49-F238E27FC236}">
                <a16:creationId xmlns:a16="http://schemas.microsoft.com/office/drawing/2014/main" id="{8784897D-8F96-7D4B-9804-58DF5B309FAC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4619156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7">
            <a:extLst>
              <a:ext uri="{FF2B5EF4-FFF2-40B4-BE49-F238E27FC236}">
                <a16:creationId xmlns:a16="http://schemas.microsoft.com/office/drawing/2014/main" id="{EA59EEE4-E954-B355-82C3-59C0E87AC95B}"/>
              </a:ext>
            </a:extLst>
          </p:cNvPr>
          <p:cNvSpPr txBox="1">
            <a:spLocks/>
          </p:cNvSpPr>
          <p:nvPr userDrawn="1"/>
        </p:nvSpPr>
        <p:spPr>
          <a:xfrm>
            <a:off x="5230813" y="1325563"/>
            <a:ext cx="1968500" cy="114935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 baseline="0">
                <a:ln>
                  <a:noFill/>
                </a:ln>
                <a:solidFill>
                  <a:schemeClr val="tx2"/>
                </a:solidFill>
                <a:latin typeface="calibri" charset="0"/>
                <a:ea typeface="Trebuchet MS" charset="0"/>
                <a:cs typeface="Trebuchet MS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fi-FI" sz="10000" dirty="0"/>
              <a:t>”</a:t>
            </a:r>
          </a:p>
        </p:txBody>
      </p:sp>
      <p:pic>
        <p:nvPicPr>
          <p:cNvPr id="4" name="Picture 6">
            <a:extLst>
              <a:ext uri="{FF2B5EF4-FFF2-40B4-BE49-F238E27FC236}">
                <a16:creationId xmlns:a16="http://schemas.microsoft.com/office/drawing/2014/main" id="{09170939-BC35-B805-7B1D-7D270AD2212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8800" y="198438"/>
            <a:ext cx="1138238" cy="90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6930" y="1907679"/>
            <a:ext cx="10278140" cy="310756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lnSpc>
                <a:spcPts val="6500"/>
              </a:lnSpc>
              <a:defRPr sz="6000" b="1" baseline="0">
                <a:ln>
                  <a:noFill/>
                </a:ln>
                <a:solidFill>
                  <a:schemeClr val="tx2"/>
                </a:solidFill>
                <a:latin typeface="calibri" charset="0"/>
                <a:ea typeface="Trebuchet MS" charset="0"/>
                <a:cs typeface="Trebuchet MS" charset="0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956930" y="5319423"/>
            <a:ext cx="10278140" cy="84562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lnSpc>
                <a:spcPts val="2400"/>
              </a:lnSpc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4CB7B74-1F95-1ECA-075F-4089C4ED3F8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525CDDA8-4CEE-4275-85E5-B266EAB177B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sp>
        <p:nvSpPr>
          <p:cNvPr id="7" name="Footer Placeholder 10">
            <a:extLst>
              <a:ext uri="{FF2B5EF4-FFF2-40B4-BE49-F238E27FC236}">
                <a16:creationId xmlns:a16="http://schemas.microsoft.com/office/drawing/2014/main" id="{D3184AC6-1ACF-FFDD-096C-352CEB9E750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54257776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265BC-8FE4-0F48-ACB3-E2878D5F9823}"/>
              </a:ext>
            </a:extLst>
          </p:cNvPr>
          <p:cNvSpPr txBox="1">
            <a:spLocks/>
          </p:cNvSpPr>
          <p:nvPr userDrawn="1"/>
        </p:nvSpPr>
        <p:spPr>
          <a:xfrm>
            <a:off x="565150" y="5365750"/>
            <a:ext cx="4662488" cy="857250"/>
          </a:xfrm>
          <a:prstGeom prst="rect">
            <a:avLst/>
          </a:prstGeom>
          <a:noFill/>
        </p:spPr>
        <p:txBody>
          <a:bodyPr anchor="ctr"/>
          <a:lstStyle>
            <a:lvl1pPr algn="ctr" defTabSz="914400" rtl="0" eaLnBrk="1" latinLnBrk="0" hangingPunct="1">
              <a:lnSpc>
                <a:spcPts val="6500"/>
              </a:lnSpc>
              <a:spcBef>
                <a:spcPct val="0"/>
              </a:spcBef>
              <a:buNone/>
              <a:defRPr sz="3200" b="1" kern="1200" baseline="0">
                <a:ln>
                  <a:noFill/>
                </a:ln>
                <a:solidFill>
                  <a:schemeClr val="tx2"/>
                </a:solidFill>
                <a:latin typeface="calibri" charset="0"/>
                <a:ea typeface="Trebuchet MS" charset="0"/>
                <a:cs typeface="Trebuchet MS" charset="0"/>
              </a:defRPr>
            </a:lvl1pPr>
          </a:lstStyle>
          <a:p>
            <a:pPr fontAlgn="auto">
              <a:lnSpc>
                <a:spcPts val="20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lang="en-US" sz="1800" b="0" dirty="0" err="1"/>
              <a:t>Sitaatin</a:t>
            </a:r>
            <a:r>
              <a:rPr lang="en-US" sz="1800" b="0" dirty="0"/>
              <a:t> </a:t>
            </a:r>
            <a:r>
              <a:rPr lang="en-US" sz="1800" b="0" dirty="0" err="1"/>
              <a:t>lähde</a:t>
            </a:r>
            <a:endParaRPr lang="fi-FI" sz="1800" b="0" dirty="0"/>
          </a:p>
        </p:txBody>
      </p:sp>
      <p:sp>
        <p:nvSpPr>
          <p:cNvPr id="3" name="Title 7">
            <a:extLst>
              <a:ext uri="{FF2B5EF4-FFF2-40B4-BE49-F238E27FC236}">
                <a16:creationId xmlns:a16="http://schemas.microsoft.com/office/drawing/2014/main" id="{8176A33C-57CA-7909-AE8F-0B3FF1206EA7}"/>
              </a:ext>
            </a:extLst>
          </p:cNvPr>
          <p:cNvSpPr txBox="1">
            <a:spLocks/>
          </p:cNvSpPr>
          <p:nvPr userDrawn="1"/>
        </p:nvSpPr>
        <p:spPr>
          <a:xfrm>
            <a:off x="1963738" y="990600"/>
            <a:ext cx="1968500" cy="114935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 baseline="0">
                <a:ln>
                  <a:noFill/>
                </a:ln>
                <a:solidFill>
                  <a:schemeClr val="tx2"/>
                </a:solidFill>
                <a:latin typeface="calibri" charset="0"/>
                <a:ea typeface="Trebuchet MS" charset="0"/>
                <a:cs typeface="Trebuchet MS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fi-FI" sz="10000">
                <a:solidFill>
                  <a:schemeClr val="accent1"/>
                </a:solidFill>
              </a:rPr>
              <a:t>”</a:t>
            </a:r>
          </a:p>
        </p:txBody>
      </p:sp>
      <p:pic>
        <p:nvPicPr>
          <p:cNvPr id="4" name="Picture 6">
            <a:extLst>
              <a:ext uri="{FF2B5EF4-FFF2-40B4-BE49-F238E27FC236}">
                <a16:creationId xmlns:a16="http://schemas.microsoft.com/office/drawing/2014/main" id="{0AC4DDF9-C436-91F4-DA82-CBBAD9A7F7B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8800" y="198438"/>
            <a:ext cx="1138238" cy="90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64708" y="1628710"/>
            <a:ext cx="4662884" cy="360798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lnSpc>
                <a:spcPts val="90"/>
              </a:lnSpc>
              <a:spcBef>
                <a:spcPts val="1000"/>
              </a:spcBef>
              <a:defRPr sz="3200" b="1" baseline="0">
                <a:ln>
                  <a:noFill/>
                </a:ln>
                <a:solidFill>
                  <a:schemeClr val="tx2"/>
                </a:solidFill>
                <a:latin typeface="calibri" charset="0"/>
                <a:ea typeface="Trebuchet MS" charset="0"/>
                <a:cs typeface="Trebuchet MS" charset="0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5"/>
          </p:nvPr>
        </p:nvSpPr>
        <p:spPr>
          <a:xfrm>
            <a:off x="5796833" y="1628709"/>
            <a:ext cx="4732598" cy="45942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fi-FI" noProof="0"/>
              <a:t>Lisää kuva napsauttamalla kuvaketta</a:t>
            </a:r>
            <a:endParaRPr lang="fi-FI" noProof="0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2EC7241-7074-744D-4409-562BF5A45A1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8EC49D8E-88EC-460A-BCC4-768103FA6474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sp>
        <p:nvSpPr>
          <p:cNvPr id="7" name="Footer Placeholder 10">
            <a:extLst>
              <a:ext uri="{FF2B5EF4-FFF2-40B4-BE49-F238E27FC236}">
                <a16:creationId xmlns:a16="http://schemas.microsoft.com/office/drawing/2014/main" id="{EE2E1790-00C6-2BD0-0B1E-5291B08BDEF1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716348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5187DB8F-CBC2-ED67-DB39-18F6A2EC093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i-FI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7379D293-67E1-4F78-AAFB-F3F9363436E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9838" y="506413"/>
            <a:ext cx="2060575" cy="144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099595" y="2307960"/>
            <a:ext cx="10058400" cy="1520687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00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722688" y="4178599"/>
            <a:ext cx="4770437" cy="48086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3731970" y="4680856"/>
            <a:ext cx="4770437" cy="3285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731970" y="5347393"/>
            <a:ext cx="4770437" cy="128957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None/>
              <a:defRPr sz="1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</p:spTree>
    <p:extLst>
      <p:ext uri="{BB962C8B-B14F-4D97-AF65-F5344CB8AC3E}">
        <p14:creationId xmlns:p14="http://schemas.microsoft.com/office/powerpoint/2010/main" val="115671501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ing slide - blu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>
            <a:extLst>
              <a:ext uri="{FF2B5EF4-FFF2-40B4-BE49-F238E27FC236}">
                <a16:creationId xmlns:a16="http://schemas.microsoft.com/office/drawing/2014/main" id="{E8C851AA-3074-B136-EC21-AF7C02E65EC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6450" y="1270000"/>
            <a:ext cx="5508625" cy="387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1066373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>
            <a:extLst>
              <a:ext uri="{FF2B5EF4-FFF2-40B4-BE49-F238E27FC236}">
                <a16:creationId xmlns:a16="http://schemas.microsoft.com/office/drawing/2014/main" id="{1955A1E5-32B1-C7F5-00A7-3F8C14AE158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3013" y="508000"/>
            <a:ext cx="2062162" cy="144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722688" y="4178599"/>
            <a:ext cx="4770437" cy="48086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3731970" y="4680856"/>
            <a:ext cx="4770437" cy="3285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731970" y="5347393"/>
            <a:ext cx="4770437" cy="128957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None/>
              <a:defRPr sz="18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1099595" y="2307960"/>
            <a:ext cx="10058400" cy="1520687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0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982116396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>
            <a:extLst>
              <a:ext uri="{FF2B5EF4-FFF2-40B4-BE49-F238E27FC236}">
                <a16:creationId xmlns:a16="http://schemas.microsoft.com/office/drawing/2014/main" id="{7A0ED8C1-8CB9-7D44-2718-CC93506A038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1300" y="-87313"/>
            <a:ext cx="3060700" cy="621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12">
            <a:extLst>
              <a:ext uri="{FF2B5EF4-FFF2-40B4-BE49-F238E27FC236}">
                <a16:creationId xmlns:a16="http://schemas.microsoft.com/office/drawing/2014/main" id="{DFEA0058-B7B2-EEF3-F554-A83C583CEAF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2435225"/>
            <a:ext cx="6691313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658638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ing slide - blue log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:a16="http://schemas.microsoft.com/office/drawing/2014/main" id="{7763E971-43D7-DD2E-078D-DFAAE959DE5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EB8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i-FI" dirty="0">
              <a:solidFill>
                <a:schemeClr val="tx2"/>
              </a:solidFill>
            </a:endParaRPr>
          </a:p>
        </p:txBody>
      </p:sp>
      <p:pic>
        <p:nvPicPr>
          <p:cNvPr id="3" name="Picture 5">
            <a:extLst>
              <a:ext uri="{FF2B5EF4-FFF2-40B4-BE49-F238E27FC236}">
                <a16:creationId xmlns:a16="http://schemas.microsoft.com/office/drawing/2014/main" id="{5C7648E4-341C-9004-4A22-4820F28BC91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6450" y="1270000"/>
            <a:ext cx="5508625" cy="387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5471283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>
            <a:extLst>
              <a:ext uri="{FF2B5EF4-FFF2-40B4-BE49-F238E27FC236}">
                <a16:creationId xmlns:a16="http://schemas.microsoft.com/office/drawing/2014/main" id="{6F70ED6C-BEF1-D104-1DBA-B86EED28579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i-FI" dirty="0">
              <a:solidFill>
                <a:schemeClr val="tx2"/>
              </a:solidFill>
            </a:endParaRPr>
          </a:p>
        </p:txBody>
      </p:sp>
      <p:pic>
        <p:nvPicPr>
          <p:cNvPr id="5" name="Picture 9">
            <a:extLst>
              <a:ext uri="{FF2B5EF4-FFF2-40B4-BE49-F238E27FC236}">
                <a16:creationId xmlns:a16="http://schemas.microsoft.com/office/drawing/2014/main" id="{83F948BE-3DDE-34EC-CDAD-B197D8B606D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8800" y="390525"/>
            <a:ext cx="3443288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10">
            <a:extLst>
              <a:ext uri="{FF2B5EF4-FFF2-40B4-BE49-F238E27FC236}">
                <a16:creationId xmlns:a16="http://schemas.microsoft.com/office/drawing/2014/main" id="{09114832-738C-1E4C-F537-2AAAFB28EF7C}"/>
              </a:ext>
            </a:extLst>
          </p:cNvPr>
          <p:cNvSpPr/>
          <p:nvPr userDrawn="1"/>
        </p:nvSpPr>
        <p:spPr>
          <a:xfrm>
            <a:off x="1063625" y="1760538"/>
            <a:ext cx="1052513" cy="88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i-FI" dirty="0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E06252C-F0C3-B4C5-D5EC-9B89AAA081D8}"/>
              </a:ext>
            </a:extLst>
          </p:cNvPr>
          <p:cNvSpPr/>
          <p:nvPr userDrawn="1"/>
        </p:nvSpPr>
        <p:spPr>
          <a:xfrm>
            <a:off x="1063625" y="4502150"/>
            <a:ext cx="1052513" cy="873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i-FI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2500" y="2072953"/>
            <a:ext cx="9144000" cy="2204241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>
              <a:lnSpc>
                <a:spcPts val="4800"/>
              </a:lnSpc>
              <a:defRPr sz="4500" b="1" baseline="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8557" y="5000796"/>
            <a:ext cx="4056668" cy="43789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4"/>
          </p:nvPr>
        </p:nvSpPr>
        <p:spPr>
          <a:xfrm>
            <a:off x="968375" y="5589588"/>
            <a:ext cx="4748613" cy="6604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1800"/>
              </a:lnSpc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5"/>
          </p:nvPr>
        </p:nvSpPr>
        <p:spPr>
          <a:xfrm>
            <a:off x="6321287" y="5000626"/>
            <a:ext cx="5406113" cy="75168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2400" b="1">
                <a:solidFill>
                  <a:schemeClr val="bg2"/>
                </a:solidFill>
              </a:defRPr>
            </a:lvl1pPr>
            <a:lvl2pPr marL="457200" indent="0" algn="r">
              <a:buNone/>
              <a:defRPr sz="1600" b="1">
                <a:solidFill>
                  <a:schemeClr val="bg2"/>
                </a:solidFill>
              </a:defRPr>
            </a:lvl2pPr>
            <a:lvl3pPr marL="914400" indent="0" algn="r">
              <a:buNone/>
              <a:defRPr sz="1600" b="1">
                <a:solidFill>
                  <a:schemeClr val="bg2"/>
                </a:solidFill>
              </a:defRPr>
            </a:lvl3pPr>
            <a:lvl4pPr marL="1371600" indent="0" algn="r">
              <a:buNone/>
              <a:defRPr sz="1600" b="1">
                <a:solidFill>
                  <a:schemeClr val="bg2"/>
                </a:solidFill>
              </a:defRPr>
            </a:lvl4pPr>
            <a:lvl5pPr marL="1828800" indent="0" algn="r">
              <a:buNone/>
              <a:defRPr sz="1600" b="1">
                <a:solidFill>
                  <a:schemeClr val="bg2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6"/>
          </p:nvPr>
        </p:nvSpPr>
        <p:spPr>
          <a:xfrm>
            <a:off x="10193408" y="5752312"/>
            <a:ext cx="1533828" cy="38133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r">
              <a:buNone/>
              <a:defRPr sz="1600">
                <a:solidFill>
                  <a:schemeClr val="bg1"/>
                </a:solidFill>
              </a:defRPr>
            </a:lvl1pPr>
            <a:lvl2pPr marL="457200" indent="0" algn="r">
              <a:buNone/>
              <a:defRPr sz="1600">
                <a:solidFill>
                  <a:schemeClr val="bg1"/>
                </a:solidFill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</a:defRPr>
            </a:lvl3pPr>
            <a:lvl4pPr marL="1371600" indent="0" algn="r">
              <a:buNone/>
              <a:defRPr sz="1600">
                <a:solidFill>
                  <a:schemeClr val="bg1"/>
                </a:solidFill>
              </a:defRPr>
            </a:lvl4pPr>
            <a:lvl5pPr marL="1828800" indent="0" algn="r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946184466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stra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>
            <a:extLst>
              <a:ext uri="{FF2B5EF4-FFF2-40B4-BE49-F238E27FC236}">
                <a16:creationId xmlns:a16="http://schemas.microsoft.com/office/drawing/2014/main" id="{5B0C34C5-4E1B-E939-18E5-E3D2D6366D0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i-FI" dirty="0">
              <a:solidFill>
                <a:schemeClr val="tx2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210EADD8-7D6D-BDD4-9F4F-936B40C6FCE9}"/>
              </a:ext>
            </a:extLst>
          </p:cNvPr>
          <p:cNvSpPr/>
          <p:nvPr userDrawn="1"/>
        </p:nvSpPr>
        <p:spPr>
          <a:xfrm>
            <a:off x="1063625" y="1760538"/>
            <a:ext cx="1052513" cy="88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i-FI" dirty="0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15E0DC27-37CD-953B-DB5F-51A92918DE2E}"/>
              </a:ext>
            </a:extLst>
          </p:cNvPr>
          <p:cNvSpPr/>
          <p:nvPr userDrawn="1"/>
        </p:nvSpPr>
        <p:spPr>
          <a:xfrm>
            <a:off x="1063625" y="4502150"/>
            <a:ext cx="1052513" cy="873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i-FI" dirty="0"/>
          </a:p>
        </p:txBody>
      </p:sp>
      <p:pic>
        <p:nvPicPr>
          <p:cNvPr id="7" name="Picture 1">
            <a:extLst>
              <a:ext uri="{FF2B5EF4-FFF2-40B4-BE49-F238E27FC236}">
                <a16:creationId xmlns:a16="http://schemas.microsoft.com/office/drawing/2014/main" id="{EC8BA13E-8901-8712-4316-3B925ADE211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5625" y="393700"/>
            <a:ext cx="3443288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2500" y="2072953"/>
            <a:ext cx="9144000" cy="2204241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>
              <a:lnSpc>
                <a:spcPts val="4800"/>
              </a:lnSpc>
              <a:defRPr sz="4500" b="1" baseline="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8557" y="5000796"/>
            <a:ext cx="4056668" cy="43789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4"/>
          </p:nvPr>
        </p:nvSpPr>
        <p:spPr>
          <a:xfrm>
            <a:off x="968375" y="5589588"/>
            <a:ext cx="4748613" cy="6604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1800"/>
              </a:lnSpc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5"/>
          </p:nvPr>
        </p:nvSpPr>
        <p:spPr>
          <a:xfrm>
            <a:off x="6321287" y="5000626"/>
            <a:ext cx="5406113" cy="75168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2400" b="1">
                <a:solidFill>
                  <a:schemeClr val="tx2"/>
                </a:solidFill>
              </a:defRPr>
            </a:lvl1pPr>
            <a:lvl2pPr marL="457200" indent="0" algn="r">
              <a:buNone/>
              <a:defRPr sz="1600" b="1">
                <a:solidFill>
                  <a:schemeClr val="bg2"/>
                </a:solidFill>
              </a:defRPr>
            </a:lvl2pPr>
            <a:lvl3pPr marL="914400" indent="0" algn="r">
              <a:buNone/>
              <a:defRPr sz="1600" b="1">
                <a:solidFill>
                  <a:schemeClr val="bg2"/>
                </a:solidFill>
              </a:defRPr>
            </a:lvl3pPr>
            <a:lvl4pPr marL="1371600" indent="0" algn="r">
              <a:buNone/>
              <a:defRPr sz="1600" b="1">
                <a:solidFill>
                  <a:schemeClr val="bg2"/>
                </a:solidFill>
              </a:defRPr>
            </a:lvl4pPr>
            <a:lvl5pPr marL="1828800" indent="0" algn="r">
              <a:buNone/>
              <a:defRPr sz="1600" b="1">
                <a:solidFill>
                  <a:schemeClr val="bg2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6"/>
          </p:nvPr>
        </p:nvSpPr>
        <p:spPr>
          <a:xfrm>
            <a:off x="10193408" y="5752312"/>
            <a:ext cx="1533828" cy="38133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r">
              <a:buNone/>
              <a:defRPr sz="1600">
                <a:solidFill>
                  <a:schemeClr val="tx2"/>
                </a:solidFill>
              </a:defRPr>
            </a:lvl1pPr>
            <a:lvl2pPr marL="457200" indent="0" algn="r">
              <a:buNone/>
              <a:defRPr sz="1600">
                <a:solidFill>
                  <a:schemeClr val="bg1"/>
                </a:solidFill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</a:defRPr>
            </a:lvl3pPr>
            <a:lvl4pPr marL="1371600" indent="0" algn="r">
              <a:buNone/>
              <a:defRPr sz="1600">
                <a:solidFill>
                  <a:schemeClr val="bg1"/>
                </a:solidFill>
              </a:defRPr>
            </a:lvl4pPr>
            <a:lvl5pPr marL="1828800" indent="0" algn="r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48989438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stra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>
            <a:extLst>
              <a:ext uri="{FF2B5EF4-FFF2-40B4-BE49-F238E27FC236}">
                <a16:creationId xmlns:a16="http://schemas.microsoft.com/office/drawing/2014/main" id="{D3761EB6-D2E3-BA7A-C0A8-360BB670D51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i-FI" dirty="0">
              <a:solidFill>
                <a:schemeClr val="tx2"/>
              </a:solidFill>
            </a:endParaRP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D86B4566-0158-35B5-EDF7-3875720C00E2}"/>
              </a:ext>
            </a:extLst>
          </p:cNvPr>
          <p:cNvSpPr/>
          <p:nvPr userDrawn="1"/>
        </p:nvSpPr>
        <p:spPr>
          <a:xfrm>
            <a:off x="1631950" y="1446213"/>
            <a:ext cx="1052513" cy="88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i-FI" dirty="0"/>
          </a:p>
        </p:txBody>
      </p:sp>
      <p:sp>
        <p:nvSpPr>
          <p:cNvPr id="5" name="Rectangle 21">
            <a:extLst>
              <a:ext uri="{FF2B5EF4-FFF2-40B4-BE49-F238E27FC236}">
                <a16:creationId xmlns:a16="http://schemas.microsoft.com/office/drawing/2014/main" id="{53EBCA78-4CD6-C7AF-E040-D68BE53DFCF7}"/>
              </a:ext>
            </a:extLst>
          </p:cNvPr>
          <p:cNvSpPr/>
          <p:nvPr userDrawn="1"/>
        </p:nvSpPr>
        <p:spPr>
          <a:xfrm>
            <a:off x="1631950" y="5468938"/>
            <a:ext cx="1052513" cy="88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i-FI" dirty="0"/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4BD4A9EB-F2BA-8B41-CFCA-6F4621F8FEA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5625" y="393700"/>
            <a:ext cx="3443288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317" y="2140197"/>
            <a:ext cx="9144000" cy="272354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>
              <a:lnSpc>
                <a:spcPts val="5500"/>
              </a:lnSpc>
              <a:defRPr sz="4500" b="1" baseline="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46BC2FF-216F-DAEE-B843-B83CC877211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612AFF2-13E2-4EAF-A152-B6B304F57D29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sp>
        <p:nvSpPr>
          <p:cNvPr id="8" name="Footer Placeholder 10">
            <a:extLst>
              <a:ext uri="{FF2B5EF4-FFF2-40B4-BE49-F238E27FC236}">
                <a16:creationId xmlns:a16="http://schemas.microsoft.com/office/drawing/2014/main" id="{25B6FC23-4D5C-DB4A-2451-1612D3BBD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57569155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ligh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:a16="http://schemas.microsoft.com/office/drawing/2014/main" id="{B8B33998-FAF0-7E94-B990-2DDCD02886F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i-FI" dirty="0">
              <a:solidFill>
                <a:schemeClr val="tx2"/>
              </a:solidFill>
            </a:endParaRPr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36123072-90A1-34FD-5CFB-8F28C6092603}"/>
              </a:ext>
            </a:extLst>
          </p:cNvPr>
          <p:cNvSpPr/>
          <p:nvPr userDrawn="1"/>
        </p:nvSpPr>
        <p:spPr>
          <a:xfrm>
            <a:off x="1631950" y="1446213"/>
            <a:ext cx="1052513" cy="88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i-FI" dirty="0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B228119-56F4-3C59-CD1A-38FB5A743F7E}"/>
              </a:ext>
            </a:extLst>
          </p:cNvPr>
          <p:cNvSpPr/>
          <p:nvPr userDrawn="1"/>
        </p:nvSpPr>
        <p:spPr>
          <a:xfrm>
            <a:off x="1631950" y="5468938"/>
            <a:ext cx="1052513" cy="88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i-FI" dirty="0"/>
          </a:p>
        </p:txBody>
      </p:sp>
      <p:pic>
        <p:nvPicPr>
          <p:cNvPr id="5" name="Picture 1">
            <a:extLst>
              <a:ext uri="{FF2B5EF4-FFF2-40B4-BE49-F238E27FC236}">
                <a16:creationId xmlns:a16="http://schemas.microsoft.com/office/drawing/2014/main" id="{4A816E88-4783-8E86-3FC5-2CC734C756A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5625" y="393700"/>
            <a:ext cx="3443288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1507317" y="2140197"/>
            <a:ext cx="9144000" cy="272354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>
              <a:lnSpc>
                <a:spcPts val="5500"/>
              </a:lnSpc>
              <a:defRPr sz="4500" b="1" baseline="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7B4A40A4-42F2-B204-6B50-55E0512C62C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4D49E73D-F9D5-70AC-A33A-AE5EF9762A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6269A-B3AE-4C46-903E-EBA2890B941E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29673390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F05494D-9EAA-7E0D-F8DC-01C59DE1507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5625" y="393700"/>
            <a:ext cx="3443288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10">
            <a:extLst>
              <a:ext uri="{FF2B5EF4-FFF2-40B4-BE49-F238E27FC236}">
                <a16:creationId xmlns:a16="http://schemas.microsoft.com/office/drawing/2014/main" id="{D98A883D-F54E-ACAF-9518-4472B21C89D0}"/>
              </a:ext>
            </a:extLst>
          </p:cNvPr>
          <p:cNvSpPr/>
          <p:nvPr userDrawn="1"/>
        </p:nvSpPr>
        <p:spPr>
          <a:xfrm>
            <a:off x="1631950" y="1446213"/>
            <a:ext cx="1052513" cy="88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i-FI" dirty="0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8E94EBFC-04C3-83B5-BD86-213172D14352}"/>
              </a:ext>
            </a:extLst>
          </p:cNvPr>
          <p:cNvSpPr/>
          <p:nvPr userDrawn="1"/>
        </p:nvSpPr>
        <p:spPr>
          <a:xfrm>
            <a:off x="1631950" y="5468938"/>
            <a:ext cx="1052513" cy="88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i-FI" dirty="0"/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1507317" y="2140197"/>
            <a:ext cx="9144000" cy="272354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>
              <a:lnSpc>
                <a:spcPts val="5500"/>
              </a:lnSpc>
              <a:defRPr sz="4500" b="1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91C689C-9381-FD88-725B-D956738B333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380A9A90-F6BE-4598-AB3C-D58302C0726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sp>
        <p:nvSpPr>
          <p:cNvPr id="6" name="Footer Placeholder 10">
            <a:extLst>
              <a:ext uri="{FF2B5EF4-FFF2-40B4-BE49-F238E27FC236}">
                <a16:creationId xmlns:a16="http://schemas.microsoft.com/office/drawing/2014/main" id="{5FE43B49-D182-1C55-F62C-0F1613B2D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3297901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 -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FBD61C67-C537-3D28-1249-4CBC94BE851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8800" y="198438"/>
            <a:ext cx="1138238" cy="90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098" y="365125"/>
            <a:ext cx="9757458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lnSpc>
                <a:spcPts val="4000"/>
              </a:lnSpc>
              <a:defRPr sz="3800" b="1" baseline="0">
                <a:ln>
                  <a:noFill/>
                </a:ln>
                <a:solidFill>
                  <a:schemeClr val="tx2"/>
                </a:solidFill>
                <a:latin typeface="calibri" charset="0"/>
                <a:ea typeface="Trebuchet MS" charset="0"/>
                <a:cs typeface="Trebuchet MS" charset="0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098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defRPr sz="2600" baseline="0">
                <a:latin typeface="calibri" charset="0"/>
                <a:ea typeface="Georgia" charset="0"/>
                <a:cs typeface="Georgia" charset="0"/>
              </a:defRPr>
            </a:lvl1pPr>
            <a:lvl2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2pPr>
            <a:lvl3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3pPr>
            <a:lvl4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4pPr>
            <a:lvl5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5pPr>
          </a:lstStyle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89FAD58-8D3E-E84B-23E8-EC4A76D4EF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9FAA42B3-F7E6-48C9-8FB4-4BE6E3AE23DE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sp>
        <p:nvSpPr>
          <p:cNvPr id="6" name="Footer Placeholder 10">
            <a:extLst>
              <a:ext uri="{FF2B5EF4-FFF2-40B4-BE49-F238E27FC236}">
                <a16:creationId xmlns:a16="http://schemas.microsoft.com/office/drawing/2014/main" id="{503CC24B-C2CB-D4C3-23A3-897CF6A1F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579993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631EBC-EBA7-2B8B-8B2F-EA36E20E2B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044BE36-A7FC-83F6-CBEC-E35CA92601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88738" y="6477000"/>
            <a:ext cx="623887" cy="300038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DDBA0D1-2816-4061-B27E-35C032010225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sp>
        <p:nvSpPr>
          <p:cNvPr id="5" name="Footer Placeholder 10">
            <a:extLst>
              <a:ext uri="{FF2B5EF4-FFF2-40B4-BE49-F238E27FC236}">
                <a16:creationId xmlns:a16="http://schemas.microsoft.com/office/drawing/2014/main" id="{DFD8D16C-9F2A-75E4-F083-015D4B583D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201025" y="6477000"/>
            <a:ext cx="3152775" cy="300038"/>
          </a:xfrm>
          <a:prstGeom prst="rect">
            <a:avLst/>
          </a:prstGeom>
        </p:spPr>
        <p:txBody>
          <a:bodyPr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45" r:id="rId1"/>
    <p:sldLayoutId id="2147485046" r:id="rId2"/>
    <p:sldLayoutId id="2147485047" r:id="rId3"/>
    <p:sldLayoutId id="2147485048" r:id="rId4"/>
    <p:sldLayoutId id="2147485049" r:id="rId5"/>
    <p:sldLayoutId id="2147485050" r:id="rId6"/>
    <p:sldLayoutId id="2147485051" r:id="rId7"/>
    <p:sldLayoutId id="2147485052" r:id="rId8"/>
    <p:sldLayoutId id="2147485053" r:id="rId9"/>
    <p:sldLayoutId id="2147485054" r:id="rId10"/>
    <p:sldLayoutId id="2147485055" r:id="rId11"/>
    <p:sldLayoutId id="2147485056" r:id="rId12"/>
    <p:sldLayoutId id="2147485057" r:id="rId13"/>
    <p:sldLayoutId id="2147485058" r:id="rId14"/>
    <p:sldLayoutId id="2147485059" r:id="rId15"/>
    <p:sldLayoutId id="2147485060" r:id="rId16"/>
    <p:sldLayoutId id="2147485061" r:id="rId17"/>
    <p:sldLayoutId id="2147485062" r:id="rId18"/>
    <p:sldLayoutId id="2147485063" r:id="rId19"/>
    <p:sldLayoutId id="2147485064" r:id="rId20"/>
    <p:sldLayoutId id="2147485065" r:id="rId21"/>
  </p:sldLayoutIdLst>
  <p:transition>
    <p:fade/>
  </p:transition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uokavirasto.fi/tuet/maatalous/vipu-mobiili/" TargetMode="External"/><Relationship Id="rId2" Type="http://schemas.openxmlformats.org/officeDocument/2006/relationships/hyperlink" Target="https://www.ruokavirasto.fi/tuet/maatalous/vipu/ohjeet-ja-opetusvideot/" TargetMode="External"/><Relationship Id="rId1" Type="http://schemas.openxmlformats.org/officeDocument/2006/relationships/slideLayout" Target="../slideLayouts/slideLayout9.xml"/><Relationship Id="rId6" Type="http://schemas.openxmlformats.org/officeDocument/2006/relationships/hyperlink" Target="http://www.facebook.com/vipupalvelu" TargetMode="External"/><Relationship Id="rId5" Type="http://schemas.openxmlformats.org/officeDocument/2006/relationships/hyperlink" Target="https://www.ruokavirasto.fi/tuet/maatalous/peltotuet/" TargetMode="External"/><Relationship Id="rId4" Type="http://schemas.openxmlformats.org/officeDocument/2006/relationships/hyperlink" Target="https://www.ruokavirasto.fi/tietoa-meista/ajankohtaista/tilaa-uutiskirjeita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zTD41u_l4zE?si=R-xyU3qrxzz-Lebj" TargetMode="Externa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0F72EC66-B21D-2442-E90B-BC305EB5B5D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952500" y="2073275"/>
            <a:ext cx="10426700" cy="2203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fi-FI" altLang="fi-FI" dirty="0"/>
              <a:t>Ajankohtaista peltotukien haku 2025</a:t>
            </a:r>
          </a:p>
        </p:txBody>
      </p:sp>
      <p:sp>
        <p:nvSpPr>
          <p:cNvPr id="25603" name="Subtitle 2">
            <a:extLst>
              <a:ext uri="{FF2B5EF4-FFF2-40B4-BE49-F238E27FC236}">
                <a16:creationId xmlns:a16="http://schemas.microsoft.com/office/drawing/2014/main" id="{5A41D0DF-54B5-6FD2-75EF-78C9EA8D174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968375" y="5000625"/>
            <a:ext cx="5127625" cy="438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i-FI" altLang="fi-FI" dirty="0"/>
              <a:t>Etelä-Pohjanmaan ELY-keskus ja YTA-alueet</a:t>
            </a:r>
          </a:p>
          <a:p>
            <a:pPr eaLnBrk="1" hangingPunct="1"/>
            <a:endParaRPr lang="fi-FI" altLang="fi-FI" dirty="0"/>
          </a:p>
        </p:txBody>
      </p:sp>
      <p:sp>
        <p:nvSpPr>
          <p:cNvPr id="25605" name="Text Placeholder 6">
            <a:extLst>
              <a:ext uri="{FF2B5EF4-FFF2-40B4-BE49-F238E27FC236}">
                <a16:creationId xmlns:a16="http://schemas.microsoft.com/office/drawing/2014/main" id="{42007F64-0EDB-F7CE-9A83-107FE0E13DC4}"/>
              </a:ext>
            </a:extLst>
          </p:cNvPr>
          <p:cNvSpPr>
            <a:spLocks noGrp="1" noChangeArrowheads="1"/>
          </p:cNvSpPr>
          <p:nvPr>
            <p:ph type="body" sz="quarter" idx="15"/>
          </p:nvPr>
        </p:nvSpPr>
        <p:spPr bwMode="auto">
          <a:xfrm>
            <a:off x="6321425" y="4715435"/>
            <a:ext cx="5405438" cy="10376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i-FI" altLang="fi-FI" dirty="0"/>
              <a:t>Materiaali pohjautuu koulutukseen: Peltotukien haku 2025 –koulutus kunnille, ELY-keskuksille, neuvojille ja sidosryhmille</a:t>
            </a:r>
          </a:p>
          <a:p>
            <a:pPr eaLnBrk="1" hangingPunct="1"/>
            <a:endParaRPr lang="fi-FI" altLang="fi-FI" dirty="0"/>
          </a:p>
        </p:txBody>
      </p:sp>
      <p:sp>
        <p:nvSpPr>
          <p:cNvPr id="25606" name="Text Placeholder 7">
            <a:extLst>
              <a:ext uri="{FF2B5EF4-FFF2-40B4-BE49-F238E27FC236}">
                <a16:creationId xmlns:a16="http://schemas.microsoft.com/office/drawing/2014/main" id="{837874D9-3ACC-EB97-29C7-819750580C86}"/>
              </a:ext>
            </a:extLst>
          </p:cNvPr>
          <p:cNvSpPr>
            <a:spLocks noGrp="1" noChangeArrowheads="1"/>
          </p:cNvSpPr>
          <p:nvPr>
            <p:ph type="body" sz="quarter" idx="16"/>
          </p:nvPr>
        </p:nvSpPr>
        <p:spPr bwMode="auto">
          <a:xfrm>
            <a:off x="10113439" y="6059488"/>
            <a:ext cx="1533525" cy="381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i-FI" altLang="fi-FI" dirty="0"/>
              <a:t>28.3.2025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Otsikko 1">
            <a:extLst>
              <a:ext uri="{FF2B5EF4-FFF2-40B4-BE49-F238E27FC236}">
                <a16:creationId xmlns:a16="http://schemas.microsoft.com/office/drawing/2014/main" id="{3906E43A-6DA7-1810-9536-C994E194B2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28638" y="365126"/>
            <a:ext cx="9756775" cy="71722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fi-FI" altLang="fi-FI" sz="3200" dirty="0"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Hakuohjeet ja -videot </a:t>
            </a:r>
            <a:endParaRPr lang="fi-FI" altLang="fi-FI" sz="3200" b="0" dirty="0">
              <a:latin typeface="Calibri" panose="020F0502020204030204" pitchFamily="34" charset="0"/>
              <a:ea typeface="Trebuchet MS" panose="020B0603020202020204" pitchFamily="34" charset="0"/>
              <a:cs typeface="Trebuchet MS" panose="020B0603020202020204" pitchFamily="34" charset="0"/>
            </a:endParaRPr>
          </a:p>
        </p:txBody>
      </p:sp>
      <p:sp>
        <p:nvSpPr>
          <p:cNvPr id="26627" name="Sisällön paikkamerkki 2">
            <a:extLst>
              <a:ext uri="{FF2B5EF4-FFF2-40B4-BE49-F238E27FC236}">
                <a16:creationId xmlns:a16="http://schemas.microsoft.com/office/drawing/2014/main" id="{DB9AFC30-D134-9067-85A8-A562CF393AB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28638" y="1175657"/>
            <a:ext cx="10515600" cy="504786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i-FI" altLang="fi-FI" dirty="0">
                <a:latin typeface="Calibri"/>
                <a:ea typeface="Georgia" panose="02040502050405020303" pitchFamily="18" charset="0"/>
                <a:cs typeface="Georgia" panose="02040502050405020303" pitchFamily="18" charset="0"/>
              </a:rPr>
              <a:t>Peltotukien hakuopas julkaistu</a:t>
            </a:r>
          </a:p>
          <a:p>
            <a:pPr eaLnBrk="1" hangingPunct="1"/>
            <a:r>
              <a:rPr lang="fi-FI" altLang="fi-FI" dirty="0">
                <a:latin typeface="Calibri" panose="020F0502020204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Vipu-palvelun ohjeet:</a:t>
            </a:r>
          </a:p>
          <a:p>
            <a:pPr lvl="1" eaLnBrk="1" hangingPunct="1"/>
            <a:r>
              <a:rPr lang="fi-FI" altLang="fi-FI" dirty="0">
                <a:latin typeface="Calibri" panose="020F0502020204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Vipun tukikohtaiset hakuohjeet julkaistaan hakujen avauduttua ruokavirasto.fi.</a:t>
            </a:r>
          </a:p>
          <a:p>
            <a:pPr lvl="1" eaLnBrk="1" hangingPunct="1"/>
            <a:r>
              <a:rPr lang="fi-FI" altLang="fi-FI" dirty="0">
                <a:latin typeface="Calibri" panose="020F0502020204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Ohjevideot julkaistaan YouTubessa Ruokaviraston kanavalla.</a:t>
            </a:r>
          </a:p>
          <a:p>
            <a:pPr marL="457200" lvl="1" indent="0" eaLnBrk="1" hangingPunct="1">
              <a:buNone/>
            </a:pPr>
            <a:r>
              <a:rPr lang="fi-FI" altLang="fi-FI" dirty="0">
                <a:latin typeface="Calibri" panose="020F0502020204030204" pitchFamily="34" charset="0"/>
                <a:ea typeface="Georgia" panose="02040502050405020303" pitchFamily="18" charset="0"/>
                <a:cs typeface="Georgia" panose="02040502050405020303" pitchFamily="18" charset="0"/>
                <a:sym typeface="Wingdings" panose="05000000000000000000" pitchFamily="2" charset="2"/>
              </a:rPr>
              <a:t></a:t>
            </a:r>
            <a:r>
              <a:rPr lang="fi-FI" altLang="fi-FI" dirty="0">
                <a:latin typeface="Calibri" panose="020F0502020204030204" pitchFamily="34" charset="0"/>
                <a:ea typeface="Georgia" panose="02040502050405020303" pitchFamily="18" charset="0"/>
                <a:cs typeface="Georgia" panose="02040502050405020303" pitchFamily="18" charset="0"/>
                <a:sym typeface="Wingdings" panose="05000000000000000000" pitchFamily="2" charset="2"/>
                <a:hlinkClick r:id="rId2"/>
              </a:rPr>
              <a:t>ruokavirasto.fi/tuet/maatalous/vipu/ohjeet-ja-opetusvideot/</a:t>
            </a:r>
          </a:p>
          <a:p>
            <a:pPr eaLnBrk="1" hangingPunct="1"/>
            <a:r>
              <a:rPr lang="fi-FI" altLang="fi-FI" dirty="0">
                <a:latin typeface="Calibri" panose="020F0502020204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Vipu-mobiilin ohjevideot: </a:t>
            </a:r>
            <a:r>
              <a:rPr lang="fi-FI" altLang="fi-FI" dirty="0">
                <a:latin typeface="Calibri" panose="020F0502020204030204" pitchFamily="34" charset="0"/>
                <a:ea typeface="Georgia" panose="02040502050405020303" pitchFamily="18" charset="0"/>
                <a:cs typeface="Georgia" panose="02040502050405020303" pitchFamily="18" charset="0"/>
                <a:hlinkClick r:id="rId3"/>
              </a:rPr>
              <a:t>ruokavirasto.fi/tuet/maatalous/vipu-mobiili/</a:t>
            </a:r>
            <a:endParaRPr lang="fi-FI" altLang="fi-FI" dirty="0">
              <a:latin typeface="Calibri" panose="020F0502020204030204" pitchFamily="34" charset="0"/>
              <a:ea typeface="Georgia" panose="02040502050405020303" pitchFamily="18" charset="0"/>
              <a:cs typeface="Georgia" panose="02040502050405020303" pitchFamily="18" charset="0"/>
            </a:endParaRPr>
          </a:p>
          <a:p>
            <a:pPr marL="0" indent="0" eaLnBrk="1" hangingPunct="1">
              <a:buNone/>
            </a:pPr>
            <a:endParaRPr lang="fi-FI" altLang="fi-FI" b="1" dirty="0">
              <a:latin typeface="Calibri" panose="020F0502020204030204" pitchFamily="34" charset="0"/>
              <a:ea typeface="Trebuchet MS" panose="020B0603020202020204" pitchFamily="34" charset="0"/>
              <a:cs typeface="Trebuchet MS" panose="020B0603020202020204" pitchFamily="34" charset="0"/>
            </a:endParaRPr>
          </a:p>
          <a:p>
            <a:pPr marL="0" indent="0" eaLnBrk="1" hangingPunct="1">
              <a:buNone/>
            </a:pPr>
            <a:r>
              <a:rPr lang="fi-FI" altLang="fi-FI" b="1" dirty="0"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Ota seurantaan</a:t>
            </a:r>
          </a:p>
          <a:p>
            <a:pPr marL="685800" marR="0" lvl="1" indent="-22860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D0006F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 altLang="fi-FI" dirty="0">
                <a:latin typeface="Calibri"/>
                <a:ea typeface="Georgia" panose="02040502050405020303" pitchFamily="18" charset="0"/>
                <a:cs typeface="Georgia" panose="02040502050405020303" pitchFamily="18" charset="0"/>
              </a:rPr>
              <a:t>Viljelijäuutiskirje: </a:t>
            </a:r>
            <a:r>
              <a:rPr kumimoji="0" lang="fi-FI" altLang="fi-FI" sz="1800" b="0" i="0" u="none" strike="noStrike" kern="1200" cap="none" spc="0" normalizeH="0" baseline="0" noProof="0" dirty="0">
                <a:ln>
                  <a:noFill/>
                </a:ln>
                <a:solidFill>
                  <a:srgbClr val="343841"/>
                </a:solidFill>
                <a:effectLst/>
                <a:uLnTx/>
                <a:uFillTx/>
                <a:latin typeface="Calibri"/>
                <a:ea typeface="Georgia" panose="02040502050405020303" pitchFamily="18" charset="0"/>
                <a:cs typeface="Georgia" panose="02040502050405020303" pitchFamily="18" charset="0"/>
                <a:hlinkClick r:id="rId4"/>
              </a:rPr>
              <a:t>ruokavirasto.fi/tietoa-meista/ajankohtaista/tilaa-uutiskirjeita/</a:t>
            </a:r>
            <a:r>
              <a:rPr kumimoji="0" lang="fi-FI" altLang="fi-FI" sz="1800" b="0" i="0" u="none" strike="noStrike" kern="1200" cap="none" spc="0" normalizeH="0" baseline="0" noProof="0" dirty="0">
                <a:ln>
                  <a:noFill/>
                </a:ln>
                <a:solidFill>
                  <a:srgbClr val="343841"/>
                </a:solidFill>
                <a:effectLst/>
                <a:uLnTx/>
                <a:uFillTx/>
                <a:latin typeface="Calibri"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endParaRPr lang="fi-FI" altLang="fi-FI" dirty="0">
              <a:latin typeface="Calibri"/>
              <a:ea typeface="Georgia" panose="02040502050405020303" pitchFamily="18" charset="0"/>
              <a:cs typeface="Georgia" panose="02040502050405020303" pitchFamily="18" charset="0"/>
            </a:endParaRPr>
          </a:p>
          <a:p>
            <a:pPr eaLnBrk="1" hangingPunct="1"/>
            <a:r>
              <a:rPr lang="fi-FI" altLang="fi-FI" dirty="0">
                <a:latin typeface="Calibri" panose="020F0502020204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Peltotuet Ruokavirasto.fi: </a:t>
            </a:r>
            <a:r>
              <a:rPr lang="fi-FI" altLang="fi-FI" sz="1800" dirty="0">
                <a:latin typeface="Calibri" panose="020F0502020204030204" pitchFamily="34" charset="0"/>
                <a:ea typeface="Georgia" panose="02040502050405020303" pitchFamily="18" charset="0"/>
                <a:cs typeface="Georgia" panose="02040502050405020303" pitchFamily="18" charset="0"/>
                <a:hlinkClick r:id="rId5"/>
              </a:rPr>
              <a:t>ruokavirasto.fi/tuet/maatalous/peltotuet/</a:t>
            </a:r>
            <a:r>
              <a:rPr lang="fi-FI" altLang="fi-FI" sz="1800" dirty="0">
                <a:latin typeface="Calibri" panose="020F0502020204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</a:p>
          <a:p>
            <a:pPr eaLnBrk="1" hangingPunct="1"/>
            <a:r>
              <a:rPr lang="fi-FI" altLang="fi-FI" dirty="0">
                <a:latin typeface="Calibri" panose="020F0502020204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Vipu-Facebook: </a:t>
            </a:r>
            <a:r>
              <a:rPr lang="fi-FI" altLang="fi-FI" sz="2000" dirty="0">
                <a:latin typeface="Calibri" panose="020F0502020204030204" pitchFamily="34" charset="0"/>
                <a:ea typeface="Georgia" panose="02040502050405020303" pitchFamily="18" charset="0"/>
                <a:cs typeface="Georgia" panose="02040502050405020303" pitchFamily="18" charset="0"/>
                <a:hlinkClick r:id="rId6"/>
              </a:rPr>
              <a:t>facebook.com/vipupalvelu</a:t>
            </a:r>
            <a:r>
              <a:rPr lang="fi-FI" altLang="fi-FI" sz="2000" dirty="0">
                <a:latin typeface="Calibri" panose="020F0502020204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</a:p>
          <a:p>
            <a:pPr eaLnBrk="1" hangingPunct="1"/>
            <a:endParaRPr lang="fi-FI" altLang="fi-FI" dirty="0">
              <a:latin typeface="Calibri" panose="020F0502020204030204" pitchFamily="34" charset="0"/>
              <a:ea typeface="Georgia" panose="02040502050405020303" pitchFamily="18" charset="0"/>
              <a:cs typeface="Georgia" panose="02040502050405020303" pitchFamily="18" charset="0"/>
            </a:endParaRPr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9B47783-459F-19D7-7611-F17D07DD4B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Vinkkejä </a:t>
            </a:r>
          </a:p>
        </p:txBody>
      </p:sp>
    </p:spTree>
    <p:extLst>
      <p:ext uri="{BB962C8B-B14F-4D97-AF65-F5344CB8AC3E}">
        <p14:creationId xmlns:p14="http://schemas.microsoft.com/office/powerpoint/2010/main" val="367828818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D1EA182-855A-5FEB-433A-EC7CDBDC9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Milloin hakemusta pitää korjata?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611B5C6-4793-C9EC-3771-319FB543BD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097" y="1446415"/>
            <a:ext cx="10644207" cy="5170516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fi-FI" sz="2800" dirty="0"/>
              <a:t>Korjaa hakemustasi, jos huomaat virheitä tai hakemuksen tietoja on muutoin tarvetta päivittää, esimerkiksi:</a:t>
            </a:r>
          </a:p>
          <a:p>
            <a:pPr marL="971550" lvl="1" indent="-514350">
              <a:lnSpc>
                <a:spcPct val="100000"/>
              </a:lnSpc>
              <a:buClr>
                <a:srgbClr val="D0006F"/>
              </a:buClr>
              <a:buFont typeface="+mj-lt"/>
              <a:buAutoNum type="arabicPeriod"/>
              <a:defRPr/>
            </a:pPr>
            <a:r>
              <a:rPr lang="fi-FI" sz="2600" dirty="0">
                <a:solidFill>
                  <a:srgbClr val="343841"/>
                </a:solidFill>
              </a:rPr>
              <a:t>Et ole hakenut kaikkia aikomiasi tukia tai toimenpiteitä.</a:t>
            </a:r>
          </a:p>
          <a:p>
            <a:pPr marL="971550" lvl="1" indent="-514350">
              <a:lnSpc>
                <a:spcPct val="100000"/>
              </a:lnSpc>
              <a:buClr>
                <a:srgbClr val="D0006F"/>
              </a:buClr>
              <a:buFont typeface="+mj-lt"/>
              <a:buAutoNum type="arabicPeriod"/>
              <a:defRPr/>
            </a:pPr>
            <a:r>
              <a:rPr lang="fi-FI" sz="2600" dirty="0">
                <a:solidFill>
                  <a:srgbClr val="343841"/>
                </a:solidFill>
              </a:rPr>
              <a:t>Olet ilmoittanut hakemuksessa väärän kasvin tai käyttämäsi kasviseos ei täytä valitsemasi toimenpiteen ehtoja.</a:t>
            </a:r>
          </a:p>
          <a:p>
            <a:pPr marL="971550" lvl="1" indent="-514350">
              <a:lnSpc>
                <a:spcPct val="100000"/>
              </a:lnSpc>
              <a:buClr>
                <a:srgbClr val="D0006F"/>
              </a:buClr>
              <a:buFont typeface="+mj-lt"/>
              <a:buAutoNum type="arabicPeriod"/>
              <a:defRPr/>
            </a:pPr>
            <a:r>
              <a:rPr lang="fi-FI" sz="2600" dirty="0">
                <a:solidFill>
                  <a:srgbClr val="343841"/>
                </a:solidFill>
              </a:rPr>
              <a:t>Lohkolla on tehty jokin toimenpide, jota ei olisi saanut tehdä.</a:t>
            </a:r>
          </a:p>
          <a:p>
            <a:pPr marL="971550" lvl="1" indent="-514350">
              <a:lnSpc>
                <a:spcPct val="100000"/>
              </a:lnSpc>
              <a:buClr>
                <a:srgbClr val="D0006F"/>
              </a:buClr>
              <a:buFont typeface="+mj-lt"/>
              <a:buAutoNum type="arabicPeriod"/>
              <a:defRPr/>
            </a:pPr>
            <a:r>
              <a:rPr lang="fi-FI" sz="2600" dirty="0">
                <a:solidFill>
                  <a:srgbClr val="343841"/>
                </a:solidFill>
              </a:rPr>
              <a:t>Lohkolla </a:t>
            </a:r>
            <a:r>
              <a:rPr kumimoji="0" lang="fi-FI" sz="2600" b="0" i="0" u="none" strike="noStrike" kern="1200" cap="none" spc="0" normalizeH="0" baseline="0" noProof="0" dirty="0">
                <a:ln>
                  <a:noFill/>
                </a:ln>
                <a:solidFill>
                  <a:srgbClr val="343841"/>
                </a:solidFill>
                <a:effectLst/>
                <a:uLnTx/>
                <a:uFillTx/>
                <a:latin typeface="calibri" charset="0"/>
              </a:rPr>
              <a:t>ei ole tehty ehtojen mukaisia toimenpiteitä. </a:t>
            </a:r>
          </a:p>
          <a:p>
            <a:pPr marL="971550" marR="0" lvl="1" indent="-514350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D0006F"/>
              </a:buClr>
              <a:buSzTx/>
              <a:buFont typeface="+mj-lt"/>
              <a:buAutoNum type="arabicPeriod"/>
              <a:tabLst/>
              <a:defRPr/>
            </a:pPr>
            <a:r>
              <a:rPr lang="fi-FI" sz="2600" dirty="0"/>
              <a:t>Lohko tai osa lohkosta ei ole maatalousmaata.</a:t>
            </a:r>
          </a:p>
          <a:p>
            <a:pPr lvl="2">
              <a:lnSpc>
                <a:spcPct val="100000"/>
              </a:lnSpc>
              <a:buClr>
                <a:srgbClr val="D0006F"/>
              </a:buClr>
              <a:defRPr/>
            </a:pPr>
            <a:r>
              <a:rPr lang="fi-FI" sz="2400" dirty="0"/>
              <a:t>Jos lohkolla on esimerkiksi uusi tie, korjaa lohkon tai lohkon osan kasviksi </a:t>
            </a:r>
            <a:r>
              <a:rPr lang="fi-FI" sz="2400" i="1" dirty="0">
                <a:solidFill>
                  <a:srgbClr val="FF0000"/>
                </a:solidFill>
              </a:rPr>
              <a:t>viljelemätön (koodi käy vain 18.6.-1.10. välillä).</a:t>
            </a:r>
          </a:p>
          <a:p>
            <a:pPr marL="685800" marR="0" lvl="1" indent="-228600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D0006F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fi-FI" i="1" dirty="0">
              <a:solidFill>
                <a:srgbClr val="FF0000"/>
              </a:solidFill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D0006F"/>
              </a:buClr>
              <a:buSzTx/>
              <a:buNone/>
              <a:tabLst/>
              <a:defRPr/>
            </a:pPr>
            <a:endParaRPr lang="fi-FI" i="1" dirty="0">
              <a:solidFill>
                <a:srgbClr val="FF0000"/>
              </a:solidFill>
            </a:endParaRPr>
          </a:p>
          <a:p>
            <a:pPr marL="685800" marR="0" lvl="1" indent="-228600" algn="l" defTabSz="914400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D0006F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fi-FI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455978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AF794B9-9212-392D-7E66-F956B40BE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Milloin tuki pitää perua?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85CD8FE-8E90-30F1-7B15-C920E439D6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800" dirty="0"/>
              <a:t>Peru tuet kasvulohkolta, joka säilyy maatalousmaana, mutta jolla et tee ehdoissa vaadittuja maataloustoimenpiteitä. </a:t>
            </a:r>
          </a:p>
          <a:p>
            <a:pPr lvl="1"/>
            <a:r>
              <a:rPr lang="fi-FI" sz="2800" dirty="0"/>
              <a:t>Vaihda Vipu-palvelussa kasvulohkon kasviksi vaihtoehto </a:t>
            </a:r>
            <a:r>
              <a:rPr lang="fi-FI" sz="2800" i="1" dirty="0"/>
              <a:t>Tuen peruminen</a:t>
            </a:r>
            <a:r>
              <a:rPr lang="fi-FI" sz="2800" dirty="0"/>
              <a:t>, jos haluat perua tuen koko kasvulohkolta tai sen osalta.</a:t>
            </a:r>
          </a:p>
          <a:p>
            <a:r>
              <a:rPr lang="fi-FI" sz="2800" dirty="0"/>
              <a:t>Toimenpide: </a:t>
            </a:r>
          </a:p>
          <a:p>
            <a:pPr lvl="1"/>
            <a:r>
              <a:rPr lang="fi-FI" sz="2600" dirty="0"/>
              <a:t>Poistamalla toimenpide hakemukselta ja kasvulohkolta Vipupalvelussa.</a:t>
            </a:r>
          </a:p>
          <a:p>
            <a:r>
              <a:rPr lang="fi-FI" sz="2800" dirty="0"/>
              <a:t>Voit perua yksittäisen tukimuodon tai koko tukihakemuksen toimittamalla vapaamuotoisen kirjallisen ilmoituksen kuntaan tai ELY-keskukseen.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71384585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AC288E4-00B8-51FD-EBBF-BB17F5EE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Selvityspyyntö ja hakemuksen korjaaminen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7F560F1-0166-CBA3-13FC-F90F5FF63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098" y="1825625"/>
            <a:ext cx="10515600" cy="4016376"/>
          </a:xfrm>
        </p:spPr>
        <p:txBody>
          <a:bodyPr/>
          <a:lstStyle/>
          <a:p>
            <a:r>
              <a:rPr lang="fi-FI" dirty="0"/>
              <a:t>Mitä tapahtuu, jos korjaan hakemustani Vipu-palvelussa saatuani selvityspyynnön?</a:t>
            </a:r>
          </a:p>
          <a:p>
            <a:pPr lvl="1"/>
            <a:r>
              <a:rPr lang="fi-FI" dirty="0"/>
              <a:t>Jos perut lohkolta tuet, selvityspyyntö peruuntuu Vipu-mobiilissa.</a:t>
            </a:r>
          </a:p>
          <a:p>
            <a:pPr lvl="1"/>
            <a:r>
              <a:rPr lang="fi-FI" dirty="0"/>
              <a:t>Jos vaihdat lohkon kasvin, selvityspyyntö peruuntuu, mutta satelliittiseuranta tarkistaa lohkon uudelleen. Voit saada lohkosta uuden selvityspyynnön.</a:t>
            </a:r>
          </a:p>
          <a:p>
            <a:r>
              <a:rPr lang="fi-FI" dirty="0"/>
              <a:t>Jos vastaat selvityspyyntöön Vipu-mobiilin kuvalla, mutta kuva hylätään, voit yhä välttyä seuraamuksilta korjaamalla hakemustasi.</a:t>
            </a:r>
          </a:p>
          <a:p>
            <a:r>
              <a:rPr lang="fi-FI" dirty="0">
                <a:solidFill>
                  <a:srgbClr val="FF0000"/>
                </a:solidFill>
              </a:rPr>
              <a:t>Älä jätä hakemuksen korjaamista muutosvaiheen viime päiviin, jotta satelliittiseuranta ehtii tarkistaa lohkon uudelleen.</a:t>
            </a:r>
          </a:p>
          <a:p>
            <a:r>
              <a:rPr lang="fi-FI" dirty="0"/>
              <a:t>Et voi muuttaa hakemustasi enää muutosvaiheen päätyttyä. </a:t>
            </a:r>
          </a:p>
        </p:txBody>
      </p:sp>
    </p:spTree>
    <p:extLst>
      <p:ext uri="{BB962C8B-B14F-4D97-AF65-F5344CB8AC3E}">
        <p14:creationId xmlns:p14="http://schemas.microsoft.com/office/powerpoint/2010/main" val="2210585721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Placeholder 4">
            <a:extLst>
              <a:ext uri="{FF2B5EF4-FFF2-40B4-BE49-F238E27FC236}">
                <a16:creationId xmlns:a16="http://schemas.microsoft.com/office/drawing/2014/main" id="{AE32B6A4-30DC-7EC8-7ACA-6467B05D09F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066800" y="2840038"/>
            <a:ext cx="10058400" cy="1520825"/>
          </a:xfrm>
          <a:prstGeom prst="rect">
            <a:avLst/>
          </a:prstGeom>
          <a:noFill/>
          <a:ln>
            <a:noFill/>
            <a:prstDash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altLang="fi-FI" sz="100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Suomi.fi tunnistautuminen</a:t>
            </a:r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08B3368-7DB7-1960-1C84-DC3CD905C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Suomi.fi-tunnistautuminen ja –viestit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7117931-7516-7300-6458-0A1BCBFFE4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Suunnitelmien mukaan vuosien 2025 ja 2026 Suomessa siirrytään ensisijaisesti digitaaliseen viranomaisviestintään</a:t>
            </a:r>
          </a:p>
          <a:p>
            <a:r>
              <a:rPr lang="fi-FI" dirty="0"/>
              <a:t>Vipu-palvelu ja Vipu-mobiili käyttävät vahvaan tunnistautumiseen Digi- ja väestötietoviraston Suomi.fi-tunnistautumista</a:t>
            </a:r>
          </a:p>
          <a:p>
            <a:endParaRPr lang="fi-FI" dirty="0"/>
          </a:p>
          <a:p>
            <a:r>
              <a:rPr lang="fi-FI" dirty="0"/>
              <a:t>Suomi.fi-viestit palvelun kautta voit saada viestejä asiointipalveluista sekä saada päätöstietoja tai muita dokumentteja.</a:t>
            </a:r>
          </a:p>
          <a:p>
            <a:pPr lvl="1"/>
            <a:r>
              <a:rPr lang="fi-FI" dirty="0"/>
              <a:t>Käyttäminen on helppoa joko puhelinsovelluksella (iOS/Android) tai selainversiolla</a:t>
            </a:r>
          </a:p>
          <a:p>
            <a:pPr lvl="1"/>
            <a:r>
              <a:rPr lang="fi-FI" dirty="0"/>
              <a:t>Uudesta viestistä tulee ilmoitus sähköpostiin ja </a:t>
            </a:r>
            <a:r>
              <a:rPr lang="fi-FI" dirty="0" err="1"/>
              <a:t>push</a:t>
            </a:r>
            <a:r>
              <a:rPr lang="fi-FI" dirty="0"/>
              <a:t>-ilmoitus Suomi.fi-puhelinsovelluksesta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28093219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AF369E6-EA65-9B4E-8D06-A33320216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Suomi.fi-tunnistautuminen ja –viestit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6696E5E-98B9-71BB-B4CD-8FB36BC31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098" y="1508384"/>
            <a:ext cx="10515600" cy="4351338"/>
          </a:xfrm>
        </p:spPr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Kevään 2025 aikana </a:t>
            </a:r>
            <a:r>
              <a:rPr lang="fi-FI" dirty="0"/>
              <a:t>tunnistautumisen yhteydessä tulee kehote ottaa Suomi.fi-viestit käyttöön</a:t>
            </a:r>
          </a:p>
          <a:p>
            <a:pPr lvl="1"/>
            <a:r>
              <a:rPr lang="fi-FI" dirty="0"/>
              <a:t>Koskee noin 2,8 miljoonaa henkilöä</a:t>
            </a:r>
          </a:p>
          <a:p>
            <a:pPr lvl="1"/>
            <a:r>
              <a:rPr lang="fi-FI" dirty="0"/>
              <a:t>Kehote näytetään joka kerta tunnistautumisen yhteydessä</a:t>
            </a:r>
          </a:p>
          <a:p>
            <a:pPr lvl="1"/>
            <a:r>
              <a:rPr lang="fi-FI" dirty="0"/>
              <a:t>Palvelun käyttöönottamiseksi annetaan sähköpostiosoite ja hyväksytään viestien toimittaminen sähköisesti</a:t>
            </a:r>
          </a:p>
          <a:p>
            <a:pPr marL="1371600" lvl="3" indent="0">
              <a:buNone/>
            </a:pPr>
            <a:endParaRPr lang="fi-FI" dirty="0"/>
          </a:p>
          <a:p>
            <a:r>
              <a:rPr lang="fi-FI" dirty="0"/>
              <a:t>Vuodesta 2026 alkaen Suomi.fi-viestit postilaatikko luodaan kaikille, jotka tunnistautuvat johonkin palveluun käyttäen Suomi.fi-tunnistautumista</a:t>
            </a:r>
          </a:p>
          <a:p>
            <a:pPr lvl="1"/>
            <a:r>
              <a:rPr lang="fi-FI" dirty="0"/>
              <a:t>Paperiposti on edelleen vaihtoehto, mutta sen voi asettaa vain määräajaksi</a:t>
            </a:r>
          </a:p>
          <a:p>
            <a:pPr lvl="1"/>
            <a:endParaRPr lang="fi-FI" dirty="0"/>
          </a:p>
          <a:p>
            <a:r>
              <a:rPr lang="fi-FI" dirty="0"/>
              <a:t>Kehotetta ei näytetä, jos on jo ottanut Suomi.fi-viestit käyttöön aiemmin</a:t>
            </a:r>
          </a:p>
          <a:p>
            <a:endParaRPr lang="fi-FI" dirty="0">
              <a:solidFill>
                <a:srgbClr val="FF0000"/>
              </a:solidFill>
            </a:endParaRPr>
          </a:p>
          <a:p>
            <a:pPr lvl="1"/>
            <a:endParaRPr lang="fi-FI" dirty="0"/>
          </a:p>
          <a:p>
            <a:endParaRPr lang="fi-FI" dirty="0"/>
          </a:p>
          <a:p>
            <a:pPr lvl="1"/>
            <a:endParaRPr lang="fi-FI" dirty="0"/>
          </a:p>
          <a:p>
            <a:endParaRPr lang="fi-FI" dirty="0"/>
          </a:p>
          <a:p>
            <a:pPr lvl="1"/>
            <a:endParaRPr lang="fi-FI" dirty="0"/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66856990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892F372-FEB5-DD5B-2E07-4838441CF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098" y="365125"/>
            <a:ext cx="9757458" cy="847855"/>
          </a:xfrm>
        </p:spPr>
        <p:txBody>
          <a:bodyPr/>
          <a:lstStyle/>
          <a:p>
            <a:r>
              <a:rPr lang="fi-FI" dirty="0"/>
              <a:t>Suomi.fi-tunnistautuminen ja –viestit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93169C7-26CA-2605-51E2-270DAA974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098" y="1418253"/>
            <a:ext cx="10515600" cy="4758710"/>
          </a:xfrm>
        </p:spPr>
        <p:txBody>
          <a:bodyPr/>
          <a:lstStyle/>
          <a:p>
            <a:r>
              <a:rPr lang="fi-FI" dirty="0"/>
              <a:t>Hyötyjä</a:t>
            </a:r>
          </a:p>
          <a:p>
            <a:pPr lvl="1"/>
            <a:r>
              <a:rPr lang="fi-FI" dirty="0"/>
              <a:t>Sujuvampaa ajasta ja paikasta riippumatonta tiedonvaihtoa</a:t>
            </a:r>
          </a:p>
          <a:p>
            <a:pPr lvl="1"/>
            <a:r>
              <a:rPr lang="fi-FI" dirty="0"/>
              <a:t>Tietoturvallinen tapa vastaanottaa tietoa</a:t>
            </a:r>
          </a:p>
          <a:p>
            <a:pPr lvl="1"/>
            <a:endParaRPr lang="fi-FI" dirty="0"/>
          </a:p>
          <a:p>
            <a:r>
              <a:rPr lang="fi-FI" dirty="0"/>
              <a:t>Maataloustukiin liittyvät Suomi.fi-viestit</a:t>
            </a:r>
          </a:p>
          <a:p>
            <a:pPr lvl="2"/>
            <a:r>
              <a:rPr lang="fi-FI" dirty="0"/>
              <a:t>Kevään 2025 aikana otetaan vaiheittain käyttöön</a:t>
            </a:r>
          </a:p>
          <a:p>
            <a:pPr lvl="2"/>
            <a:r>
              <a:rPr lang="fi-FI" dirty="0"/>
              <a:t>Uutiskirjeissä keväällä kerrotaan tarkemmin käyttöönotosta ja sen etenemisestä</a:t>
            </a:r>
          </a:p>
          <a:p>
            <a:pPr lvl="2"/>
            <a:endParaRPr lang="fi-FI" dirty="0"/>
          </a:p>
          <a:p>
            <a:r>
              <a:rPr lang="fi-FI" dirty="0"/>
              <a:t>Kehote koskee vain sitä käyttäjää, joka tunnistautuu Vipu-palveluun tai Vipu-mobiiliin</a:t>
            </a:r>
          </a:p>
          <a:p>
            <a:endParaRPr lang="fi-FI" dirty="0"/>
          </a:p>
          <a:p>
            <a:r>
              <a:rPr lang="fi-FI" dirty="0"/>
              <a:t>Muutos koskee kaikkea viranomaisviestintää ja tulee käyttöön vaiheittain</a:t>
            </a:r>
          </a:p>
          <a:p>
            <a:pPr lvl="1"/>
            <a:endParaRPr lang="fi-FI" dirty="0">
              <a:solidFill>
                <a:srgbClr val="FF0000"/>
              </a:solidFill>
            </a:endParaRPr>
          </a:p>
          <a:p>
            <a:pPr lvl="1"/>
            <a:endParaRPr lang="fi-FI" dirty="0"/>
          </a:p>
          <a:p>
            <a:pPr lvl="1"/>
            <a:endParaRPr lang="fi-FI" dirty="0"/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6058002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Otsikko 6">
            <a:extLst>
              <a:ext uri="{FF2B5EF4-FFF2-40B4-BE49-F238E27FC236}">
                <a16:creationId xmlns:a16="http://schemas.microsoft.com/office/drawing/2014/main" id="{23976C99-17FC-10AA-3881-ED410FB2C3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28638" y="365125"/>
            <a:ext cx="9756775" cy="976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i-FI" altLang="fi-FI" dirty="0">
                <a:latin typeface="Calibri" panose="020F050202020403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Peltotukien haku 2025</a:t>
            </a:r>
            <a:endParaRPr lang="sv-FI" altLang="fi-FI" b="0" dirty="0">
              <a:solidFill>
                <a:srgbClr val="FF0000"/>
              </a:solidFill>
              <a:latin typeface="Calibri" panose="020F0502020204030204" pitchFamily="34" charset="0"/>
              <a:ea typeface="Trebuchet MS" panose="020B0603020202020204" pitchFamily="34" charset="0"/>
              <a:cs typeface="Trebuchet MS" panose="020B0603020202020204" pitchFamily="34" charset="0"/>
            </a:endParaRPr>
          </a:p>
        </p:txBody>
      </p:sp>
      <p:sp>
        <p:nvSpPr>
          <p:cNvPr id="24579" name="Sisällön paikkamerkki 7">
            <a:extLst>
              <a:ext uri="{FF2B5EF4-FFF2-40B4-BE49-F238E27FC236}">
                <a16:creationId xmlns:a16="http://schemas.microsoft.com/office/drawing/2014/main" id="{0AC04FF4-9120-0B01-80E0-00F36088D0B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28638" y="1403350"/>
            <a:ext cx="10515600" cy="4524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i-FI" altLang="fi-FI" dirty="0">
                <a:latin typeface="Calibri" panose="020F0502020204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Peltotukia voi hakea vain sähköisesti Vipu-palvelussa</a:t>
            </a:r>
          </a:p>
          <a:p>
            <a:pPr eaLnBrk="1" hangingPunct="1"/>
            <a:endParaRPr lang="fi-FI" altLang="fi-FI" dirty="0">
              <a:latin typeface="Calibri" panose="020F0502020204030204" pitchFamily="34" charset="0"/>
              <a:ea typeface="Georgia" panose="02040502050405020303" pitchFamily="18" charset="0"/>
              <a:cs typeface="Georgia" panose="02040502050405020303" pitchFamily="18" charset="0"/>
            </a:endParaRP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696EE3D2-48C2-CF2D-0C80-08DB3AE8BC58}"/>
              </a:ext>
            </a:extLst>
          </p:cNvPr>
          <p:cNvSpPr txBox="1"/>
          <p:nvPr/>
        </p:nvSpPr>
        <p:spPr>
          <a:xfrm>
            <a:off x="1103313" y="1917700"/>
            <a:ext cx="3975960" cy="31393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i-FI" dirty="0">
                <a:solidFill>
                  <a:srgbClr val="343841"/>
                </a:solidFill>
                <a:latin typeface="+mj-lt"/>
              </a:rPr>
              <a:t>perustulotuki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i-FI" dirty="0">
                <a:solidFill>
                  <a:srgbClr val="343841"/>
                </a:solidFill>
                <a:latin typeface="+mj-lt"/>
              </a:rPr>
              <a:t>luonnonhaittakorvaus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i-FI" dirty="0">
                <a:solidFill>
                  <a:srgbClr val="343841"/>
                </a:solidFill>
                <a:latin typeface="+mj-lt"/>
              </a:rPr>
              <a:t>uudelleenjakotulotuki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i-FI" dirty="0">
                <a:solidFill>
                  <a:srgbClr val="343841"/>
                </a:solidFill>
                <a:latin typeface="+mj-lt"/>
              </a:rPr>
              <a:t>ekojärjestelmätuki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i-FI" dirty="0">
                <a:solidFill>
                  <a:srgbClr val="343841"/>
                </a:solidFill>
                <a:latin typeface="+mj-lt"/>
              </a:rPr>
              <a:t>ympäristökorvaus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fi-FI" dirty="0">
                <a:solidFill>
                  <a:srgbClr val="343841"/>
                </a:solidFill>
                <a:latin typeface="+mj-lt"/>
              </a:rPr>
              <a:t>myös sitoumuksen haku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i-FI" dirty="0">
                <a:solidFill>
                  <a:srgbClr val="343841"/>
                </a:solidFill>
                <a:latin typeface="+mj-lt"/>
              </a:rPr>
              <a:t>luonnonmukaisen tuotannon korvaus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fi-FI" dirty="0">
                <a:solidFill>
                  <a:srgbClr val="343841"/>
                </a:solidFill>
                <a:latin typeface="+mj-lt"/>
              </a:rPr>
              <a:t>myös sitoumuksen haku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i-FI" dirty="0">
                <a:solidFill>
                  <a:srgbClr val="343841"/>
                </a:solidFill>
                <a:latin typeface="+mj-lt"/>
              </a:rPr>
              <a:t>nuorten viljelijöiden tulotuki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i-FI" dirty="0">
                <a:solidFill>
                  <a:srgbClr val="343841"/>
                </a:solidFill>
                <a:latin typeface="+mj-lt"/>
              </a:rPr>
              <a:t>erikoiskasvipalkkio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i-FI" dirty="0">
                <a:solidFill>
                  <a:srgbClr val="343841"/>
                </a:solidFill>
                <a:latin typeface="+mj-lt"/>
              </a:rPr>
              <a:t>tärkkelysperunapalkkio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31B90925-8BB2-53C0-96FA-6CC617C897F9}"/>
              </a:ext>
            </a:extLst>
          </p:cNvPr>
          <p:cNvSpPr txBox="1"/>
          <p:nvPr/>
        </p:nvSpPr>
        <p:spPr>
          <a:xfrm>
            <a:off x="5510213" y="1955800"/>
            <a:ext cx="5262210" cy="34163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i-FI" dirty="0">
                <a:solidFill>
                  <a:srgbClr val="343841"/>
                </a:solidFill>
                <a:latin typeface="+mj-lt"/>
              </a:rPr>
              <a:t>kansalliset peltotuet</a:t>
            </a:r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r>
              <a:rPr lang="fi-FI" dirty="0">
                <a:solidFill>
                  <a:srgbClr val="343841"/>
                </a:solidFill>
                <a:latin typeface="+mj-lt"/>
              </a:rPr>
              <a:t>yleinen hehtaarituki</a:t>
            </a:r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r>
              <a:rPr lang="fi-FI" dirty="0">
                <a:solidFill>
                  <a:srgbClr val="343841"/>
                </a:solidFill>
                <a:latin typeface="+mj-lt"/>
              </a:rPr>
              <a:t>pohjoinen hehtaarituki</a:t>
            </a:r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r>
              <a:rPr lang="fi-FI" dirty="0">
                <a:solidFill>
                  <a:srgbClr val="343841"/>
                </a:solidFill>
                <a:latin typeface="+mj-lt"/>
              </a:rPr>
              <a:t>sokerijuurikkaan kansallinen tuki</a:t>
            </a:r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r>
              <a:rPr lang="fi-FI" dirty="0">
                <a:solidFill>
                  <a:srgbClr val="343841"/>
                </a:solidFill>
                <a:latin typeface="+mj-lt"/>
              </a:rPr>
              <a:t>nuorten viljelijöiden tuki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i-FI" dirty="0">
                <a:solidFill>
                  <a:srgbClr val="343841"/>
                </a:solidFill>
                <a:latin typeface="+mj-lt"/>
              </a:rPr>
              <a:t>ympäristösopimukset</a:t>
            </a:r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r>
              <a:rPr lang="fi-FI" dirty="0">
                <a:solidFill>
                  <a:srgbClr val="343841"/>
                </a:solidFill>
                <a:latin typeface="+mj-lt"/>
              </a:rPr>
              <a:t>kosteikkojen hoitosopimus</a:t>
            </a:r>
          </a:p>
          <a:p>
            <a:pPr marL="1200150" lvl="3" indent="-285750">
              <a:buFont typeface="Arial" panose="020B0604020202020204" pitchFamily="34" charset="0"/>
              <a:buChar char="•"/>
              <a:defRPr/>
            </a:pPr>
            <a:r>
              <a:rPr lang="fi-FI" dirty="0">
                <a:solidFill>
                  <a:srgbClr val="343841"/>
                </a:solidFill>
                <a:latin typeface="+mj-lt"/>
              </a:rPr>
              <a:t>myös sitoumuksen haku</a:t>
            </a:r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r>
              <a:rPr lang="fi-FI" dirty="0">
                <a:solidFill>
                  <a:srgbClr val="343841"/>
                </a:solidFill>
                <a:latin typeface="+mj-lt"/>
              </a:rPr>
              <a:t>maatalousluonnon ja maiseman hoitosopimus</a:t>
            </a:r>
          </a:p>
          <a:p>
            <a:pPr marL="1200150" lvl="3" indent="-285750">
              <a:buFont typeface="Arial" panose="020B0604020202020204" pitchFamily="34" charset="0"/>
              <a:buChar char="•"/>
              <a:defRPr/>
            </a:pPr>
            <a:r>
              <a:rPr lang="fi-FI" dirty="0">
                <a:solidFill>
                  <a:srgbClr val="343841"/>
                </a:solidFill>
                <a:latin typeface="+mj-lt"/>
              </a:rPr>
              <a:t>myös sitoumuksen haku</a:t>
            </a:r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r>
              <a:rPr lang="fi-FI" dirty="0">
                <a:solidFill>
                  <a:srgbClr val="343841"/>
                </a:solidFill>
                <a:latin typeface="+mj-lt"/>
              </a:rPr>
              <a:t>alkuperäiskasvien ylläpitosopimus</a:t>
            </a:r>
          </a:p>
          <a:p>
            <a:pPr>
              <a:defRPr/>
            </a:pPr>
            <a:endParaRPr lang="fi-FI" dirty="0"/>
          </a:p>
        </p:txBody>
      </p:sp>
      <p:sp>
        <p:nvSpPr>
          <p:cNvPr id="24582" name="Sisällön paikkamerkki 7">
            <a:extLst>
              <a:ext uri="{FF2B5EF4-FFF2-40B4-BE49-F238E27FC236}">
                <a16:creationId xmlns:a16="http://schemas.microsoft.com/office/drawing/2014/main" id="{6CBFCD9A-23A7-FEEC-2006-78D3715668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038" y="5165725"/>
            <a:ext cx="10515600" cy="132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i-FI" altLang="fi-FI" sz="2600" dirty="0">
                <a:ea typeface="Georgia" panose="02040502050405020303" pitchFamily="18" charset="0"/>
                <a:cs typeface="Georgia" panose="02040502050405020303" pitchFamily="18" charset="0"/>
              </a:rPr>
              <a:t>Hakijalla pitää olla asiointioikeudet Vipu-palveluun. Jos hän ei hae itse tukia sähköisesti, hän voi valtuuttaa jonkun muun tekemään hakemuksen. </a:t>
            </a:r>
          </a:p>
          <a:p>
            <a:pPr lvl="1" eaLnBrk="1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i-FI" altLang="fi-FI" sz="2400" dirty="0">
                <a:ea typeface="Georgia" panose="02040502050405020303" pitchFamily="18" charset="0"/>
                <a:cs typeface="Georgia" panose="02040502050405020303" pitchFamily="18" charset="0"/>
                <a:hlinkClick r:id="rId2"/>
              </a:rPr>
              <a:t>Valtuuttaminen Vipu-palvelussa </a:t>
            </a:r>
            <a:r>
              <a:rPr lang="fi-FI" altLang="fi-FI" sz="2400" dirty="0">
                <a:ea typeface="Georgia" panose="02040502050405020303" pitchFamily="18" charset="0"/>
                <a:cs typeface="Georgia" panose="02040502050405020303" pitchFamily="18" charset="0"/>
              </a:rPr>
              <a:t>(</a:t>
            </a:r>
            <a:r>
              <a:rPr lang="fi-FI" altLang="fi-FI" sz="2400" dirty="0" err="1">
                <a:ea typeface="Georgia" panose="02040502050405020303" pitchFamily="18" charset="0"/>
                <a:cs typeface="Georgia" panose="02040502050405020303" pitchFamily="18" charset="0"/>
              </a:rPr>
              <a:t>Youtube</a:t>
            </a:r>
            <a:r>
              <a:rPr lang="fi-FI" altLang="fi-FI" sz="2400" dirty="0">
                <a:ea typeface="Georgia" panose="02040502050405020303" pitchFamily="18" charset="0"/>
                <a:cs typeface="Georgia" panose="02040502050405020303" pitchFamily="18" charset="0"/>
              </a:rPr>
              <a:t>)</a:t>
            </a:r>
            <a:endParaRPr lang="sv-FI" altLang="fi-FI" sz="2400" dirty="0">
              <a:ea typeface="Georgia" panose="02040502050405020303" pitchFamily="18" charset="0"/>
              <a:cs typeface="Georgia" panose="02040502050405020303" pitchFamily="18" charset="0"/>
            </a:endParaRP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4A9D338-15AE-BD3B-E0B8-CBA7F33E5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098" y="365125"/>
            <a:ext cx="9757458" cy="955675"/>
          </a:xfrm>
        </p:spPr>
        <p:txBody>
          <a:bodyPr/>
          <a:lstStyle/>
          <a:p>
            <a:r>
              <a:rPr lang="fi-FI" dirty="0"/>
              <a:t>Yleistä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CCD3B61-DDC8-32E0-C8DD-130BA2B7B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098" y="1320800"/>
            <a:ext cx="10402661" cy="4856163"/>
          </a:xfrm>
        </p:spPr>
        <p:txBody>
          <a:bodyPr/>
          <a:lstStyle/>
          <a:p>
            <a:r>
              <a:rPr lang="fi-FI" dirty="0"/>
              <a:t>Aikataulu</a:t>
            </a:r>
          </a:p>
          <a:p>
            <a:pPr lvl="1"/>
            <a:r>
              <a:rPr lang="fi-FI" dirty="0"/>
              <a:t>Peruslohkomuutokset huhtikuun aikana–17.6.2025</a:t>
            </a:r>
          </a:p>
          <a:p>
            <a:pPr lvl="1"/>
            <a:r>
              <a:rPr lang="fi-FI" dirty="0"/>
              <a:t>Peltotukien haun perus- ja kasvulohkojen luonnos huhtikuun aikana– 17.6.2025</a:t>
            </a:r>
          </a:p>
          <a:p>
            <a:pPr lvl="2"/>
            <a:r>
              <a:rPr lang="fi-FI" dirty="0"/>
              <a:t>Peltotukien haun välilehdet haettavat tuet, vipuneuvoja ja hakemuksen lähetys avautuvat toukokuulla</a:t>
            </a:r>
            <a:endParaRPr lang="fi-FI" dirty="0">
              <a:solidFill>
                <a:srgbClr val="FF0000"/>
              </a:solidFill>
            </a:endParaRPr>
          </a:p>
          <a:p>
            <a:r>
              <a:rPr lang="fi-FI" dirty="0"/>
              <a:t>Tietojen ilmoittaminen ja tukien hakeminen on samankaltaista kuin edellisinä vuosina,</a:t>
            </a:r>
          </a:p>
          <a:p>
            <a:pPr lvl="1"/>
            <a:r>
              <a:rPr lang="fi-FI" dirty="0"/>
              <a:t>MUTTA tänäkin vuonna tukiehdot on huomioitava viljelysuunnittelun rinnalla (erityisesti tukiehdot, jotka koskevat useampaa hakuvuotta)</a:t>
            </a:r>
          </a:p>
          <a:p>
            <a:r>
              <a:rPr lang="fi-FI" dirty="0"/>
              <a:t>Tässä esityksessä käydään yleisesti läpi Peltotukien haun muutoksia Vipu-palvelussa.</a:t>
            </a:r>
          </a:p>
          <a:p>
            <a:pPr lvl="1"/>
            <a:r>
              <a:rPr lang="fi-FI" dirty="0"/>
              <a:t>Lisää tärppejä ja yksittäisiä muutoksia kerrotaan myöhemmissä esityksissä.</a:t>
            </a:r>
          </a:p>
        </p:txBody>
      </p:sp>
    </p:spTree>
    <p:extLst>
      <p:ext uri="{BB962C8B-B14F-4D97-AF65-F5344CB8AC3E}">
        <p14:creationId xmlns:p14="http://schemas.microsoft.com/office/powerpoint/2010/main" val="120651979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B02C7B8-28BE-0D1F-FCC6-F2198CEF5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8F204A4-1152-F817-E2F8-14DD7700F7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4" name="Kuva 3" descr="Kuvassa on esitetty peltotukien aikataulua aikajanalla.">
            <a:extLst>
              <a:ext uri="{FF2B5EF4-FFF2-40B4-BE49-F238E27FC236}">
                <a16:creationId xmlns:a16="http://schemas.microsoft.com/office/drawing/2014/main" id="{F3DB874E-1C76-69FF-06D3-30E9E86C55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61" y="66908"/>
            <a:ext cx="11972877" cy="6724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68232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8AEF2A7-FCB6-18CB-870C-A0359E720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Peruslohkomuutokset 1/2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F553D75-EAF2-6EE7-10F3-799FF5CCA2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098" y="1550417"/>
            <a:ext cx="10539295" cy="5205489"/>
          </a:xfrm>
        </p:spPr>
        <p:txBody>
          <a:bodyPr/>
          <a:lstStyle/>
          <a:p>
            <a:r>
              <a:rPr lang="fi-FI" dirty="0"/>
              <a:t>Aloita tukihakemuksen teko peruslohkomuutoksilla</a:t>
            </a:r>
          </a:p>
          <a:p>
            <a:r>
              <a:rPr lang="fi-FI" dirty="0"/>
              <a:t>Olemassa olevien peruslohkojen rajakorjaukset lähtevät käsittelyyn vasta peltotukien haun lähetyksen yhteydessä toukokuulla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fi-FI" dirty="0"/>
          </a:p>
          <a:p>
            <a:r>
              <a:rPr lang="fi-FI" dirty="0"/>
              <a:t>Ruokavirasto suosittelee, että peruslohkomuutokset tehdään toukokuun puoliväliin mennessä.</a:t>
            </a:r>
          </a:p>
          <a:p>
            <a:pPr lvl="1"/>
            <a:r>
              <a:rPr lang="fi-FI" dirty="0"/>
              <a:t>Näin toimimalla peltotukien hakemuksen ja Vipuneuvojan tarkisteet ym. toimivat mahdollisimman hyvin.</a:t>
            </a:r>
          </a:p>
          <a:p>
            <a:pPr lvl="1"/>
            <a:endParaRPr lang="fi-FI" dirty="0"/>
          </a:p>
          <a:p>
            <a:r>
              <a:rPr lang="fi-FI" dirty="0">
                <a:solidFill>
                  <a:schemeClr val="accent1"/>
                </a:solidFill>
              </a:rPr>
              <a:t>2025</a:t>
            </a:r>
            <a:r>
              <a:rPr lang="fi-FI" dirty="0">
                <a:solidFill>
                  <a:srgbClr val="FF0000"/>
                </a:solidFill>
              </a:rPr>
              <a:t>:Jos karttakuva ei tue tehtyä muutosta niin viranomainen voi lähettää kuvapyynnön peruslohkomuutoksesta tai rajakorjauksesta Vipu-mobiiliin </a:t>
            </a:r>
          </a:p>
        </p:txBody>
      </p:sp>
    </p:spTree>
    <p:extLst>
      <p:ext uri="{BB962C8B-B14F-4D97-AF65-F5344CB8AC3E}">
        <p14:creationId xmlns:p14="http://schemas.microsoft.com/office/powerpoint/2010/main" val="62950090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815856C-E21A-AD78-4361-66353449B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098" y="365125"/>
            <a:ext cx="9757458" cy="969689"/>
          </a:xfrm>
        </p:spPr>
        <p:txBody>
          <a:bodyPr/>
          <a:lstStyle/>
          <a:p>
            <a:r>
              <a:rPr lang="fi-FI" dirty="0"/>
              <a:t>Peruslohkomuutokset 2/2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53E4C74-8069-5E5F-1489-44F9C54B4B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098" y="1334814"/>
            <a:ext cx="8615902" cy="4648999"/>
          </a:xfrm>
        </p:spPr>
        <p:txBody>
          <a:bodyPr/>
          <a:lstStyle/>
          <a:p>
            <a:r>
              <a:rPr lang="fi-FI" dirty="0"/>
              <a:t>Miten poistan maatalousmaahan kuulumattomat alat tukihakemukselta?</a:t>
            </a:r>
          </a:p>
          <a:p>
            <a:pPr lvl="3"/>
            <a:r>
              <a:rPr lang="fi-FI" dirty="0"/>
              <a:t>Ohje: Peltotukien hakuoppaan luku Maatalousmaa, perus- ja kasvulohkot</a:t>
            </a:r>
          </a:p>
          <a:p>
            <a:r>
              <a:rPr lang="fi-FI" dirty="0"/>
              <a:t>Jos maatalousmaahan kuulumatonta alaa on vain osalla peruslohkosta:</a:t>
            </a:r>
          </a:p>
          <a:p>
            <a:pPr lvl="2"/>
            <a:r>
              <a:rPr lang="fi-FI" dirty="0"/>
              <a:t>Tee muutokset kartalla rajakorjauksella tai piirtämällä saareke.</a:t>
            </a:r>
          </a:p>
          <a:p>
            <a:pPr lvl="2"/>
            <a:r>
              <a:rPr lang="fi-FI" dirty="0"/>
              <a:t>Poistettavalla alalla ei pinta-ala rajaa.</a:t>
            </a:r>
          </a:p>
          <a:p>
            <a:r>
              <a:rPr lang="fi-FI" dirty="0"/>
              <a:t>Jos koko peruslohko poistuu maatalouskäytöstä tai jää luonnontilaiseksi</a:t>
            </a:r>
          </a:p>
          <a:p>
            <a:pPr lvl="2"/>
            <a:r>
              <a:rPr lang="fi-FI" dirty="0"/>
              <a:t>Poista peruslohko maatalouskäytöstä</a:t>
            </a:r>
          </a:p>
          <a:p>
            <a:endParaRPr lang="fi-FI" dirty="0">
              <a:solidFill>
                <a:schemeClr val="accent1"/>
              </a:solidFill>
            </a:endParaRPr>
          </a:p>
          <a:p>
            <a:r>
              <a:rPr lang="fi-FI" dirty="0">
                <a:solidFill>
                  <a:schemeClr val="accent1"/>
                </a:solidFill>
              </a:rPr>
              <a:t>2025</a:t>
            </a:r>
            <a:r>
              <a:rPr lang="fi-FI" dirty="0"/>
              <a:t>: </a:t>
            </a:r>
            <a:r>
              <a:rPr lang="fi-FI" dirty="0">
                <a:solidFill>
                  <a:srgbClr val="FF0000"/>
                </a:solidFill>
              </a:rPr>
              <a:t>Viljelemätön kasvikoodi käytössä vain muutosvaiheessa</a:t>
            </a:r>
          </a:p>
          <a:p>
            <a:pPr lvl="1"/>
            <a:endParaRPr lang="fi-FI" dirty="0"/>
          </a:p>
        </p:txBody>
      </p:sp>
      <p:pic>
        <p:nvPicPr>
          <p:cNvPr id="5" name="Kuva 4" descr="Kuvankaappaus Vipu-palvelusta.">
            <a:extLst>
              <a:ext uri="{FF2B5EF4-FFF2-40B4-BE49-F238E27FC236}">
                <a16:creationId xmlns:a16="http://schemas.microsoft.com/office/drawing/2014/main" id="{E6C3D386-6133-0C20-6116-44ED2DDE8B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4474065"/>
            <a:ext cx="5010150" cy="1171575"/>
          </a:xfrm>
          <a:prstGeom prst="rect">
            <a:avLst/>
          </a:prstGeom>
          <a:ln w="127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987142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0D886259-F5F6-7268-FEA5-E4E46FC0566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108074" y="1857375"/>
            <a:ext cx="10426700" cy="2203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fi-FI" dirty="0"/>
              <a:t>Peltotukien haun 2025 muuttaminen</a:t>
            </a:r>
            <a:endParaRPr lang="fi-FI" altLang="fi-FI" dirty="0"/>
          </a:p>
        </p:txBody>
      </p:sp>
      <p:sp>
        <p:nvSpPr>
          <p:cNvPr id="25603" name="Subtitle 2">
            <a:extLst>
              <a:ext uri="{FF2B5EF4-FFF2-40B4-BE49-F238E27FC236}">
                <a16:creationId xmlns:a16="http://schemas.microsoft.com/office/drawing/2014/main" id="{ACB9ADD4-CC9D-DC8C-31BF-4C8CB3229CE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968375" y="5000625"/>
            <a:ext cx="5127625" cy="438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i-FI" altLang="fi-FI" dirty="0"/>
              <a:t>Etelä-Pohjanmaan ELY-keskus ja YTA-alueet</a:t>
            </a:r>
          </a:p>
          <a:p>
            <a:pPr eaLnBrk="1" hangingPunct="1"/>
            <a:endParaRPr lang="fi-FI" altLang="fi-FI" dirty="0"/>
          </a:p>
        </p:txBody>
      </p:sp>
      <p:sp>
        <p:nvSpPr>
          <p:cNvPr id="25605" name="Text Placeholder 6">
            <a:extLst>
              <a:ext uri="{FF2B5EF4-FFF2-40B4-BE49-F238E27FC236}">
                <a16:creationId xmlns:a16="http://schemas.microsoft.com/office/drawing/2014/main" id="{44C2AAE7-C33C-19D8-027B-624AFE96C1AF}"/>
              </a:ext>
            </a:extLst>
          </p:cNvPr>
          <p:cNvSpPr>
            <a:spLocks noGrp="1" noChangeArrowheads="1"/>
          </p:cNvSpPr>
          <p:nvPr>
            <p:ph type="body" sz="quarter" idx="15"/>
          </p:nvPr>
        </p:nvSpPr>
        <p:spPr bwMode="auto">
          <a:xfrm>
            <a:off x="6321424" y="4590661"/>
            <a:ext cx="5716695" cy="116243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i-FI" altLang="fi-FI" dirty="0"/>
              <a:t>Materiaali pohjautuu koulutukseen: Peltotukien haku 2025 – koulutus kunnille, ELY-keskuksille, neuvojille ja sidosryhmille</a:t>
            </a:r>
          </a:p>
        </p:txBody>
      </p:sp>
      <p:sp>
        <p:nvSpPr>
          <p:cNvPr id="25606" name="Text Placeholder 7">
            <a:extLst>
              <a:ext uri="{FF2B5EF4-FFF2-40B4-BE49-F238E27FC236}">
                <a16:creationId xmlns:a16="http://schemas.microsoft.com/office/drawing/2014/main" id="{5ED81613-41B7-8C26-3F0F-58B2E787728F}"/>
              </a:ext>
            </a:extLst>
          </p:cNvPr>
          <p:cNvSpPr>
            <a:spLocks noGrp="1" noChangeArrowheads="1"/>
          </p:cNvSpPr>
          <p:nvPr>
            <p:ph type="body" sz="quarter" idx="16"/>
          </p:nvPr>
        </p:nvSpPr>
        <p:spPr bwMode="auto">
          <a:xfrm>
            <a:off x="10193338" y="5753100"/>
            <a:ext cx="1533525" cy="381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i-FI" altLang="fi-FI" dirty="0"/>
              <a:t>10.3.2025</a:t>
            </a: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E99B5E0-D92C-4108-A38E-2CC7BDBC7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097" y="365125"/>
            <a:ext cx="10735647" cy="1325563"/>
          </a:xfrm>
        </p:spPr>
        <p:txBody>
          <a:bodyPr/>
          <a:lstStyle/>
          <a:p>
            <a:r>
              <a:rPr lang="fi-FI" dirty="0"/>
              <a:t>Peltotukien haun muutosvaihe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B6F885E-7739-4D78-BBA6-4977B64FF2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098" y="1589809"/>
            <a:ext cx="10515600" cy="4587154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fi-FI" dirty="0"/>
              <a:t>Muutosvaihe mahdollistaa virheiden korjaamisen, muutosten tekemisen ja tukien perumisen. Tuenhakijan on tehtävä muutokset viimeistään </a:t>
            </a:r>
            <a:r>
              <a:rPr lang="fi-FI" b="1" dirty="0">
                <a:solidFill>
                  <a:srgbClr val="FF0000"/>
                </a:solidFill>
              </a:rPr>
              <a:t>1.10.2025</a:t>
            </a:r>
            <a:r>
              <a:rPr lang="fi-FI" dirty="0"/>
              <a:t>.</a:t>
            </a:r>
          </a:p>
          <a:p>
            <a:pPr>
              <a:spcAft>
                <a:spcPts val="1200"/>
              </a:spcAft>
            </a:pPr>
            <a:r>
              <a:rPr lang="fi-FI" dirty="0"/>
              <a:t>Tuenhakijan kannattaa aina korjata peltotukihakemuksen tiedot vastaamaan tilannetta pellolla, jotta ei tulisi seuraamuksia. </a:t>
            </a:r>
          </a:p>
          <a:p>
            <a:pPr lvl="1">
              <a:spcAft>
                <a:spcPts val="1200"/>
              </a:spcAft>
            </a:pPr>
            <a:r>
              <a:rPr lang="fi-FI" dirty="0"/>
              <a:t>Muutoksia ja perumisia voi tehdä oma-aloitteisesti tai kun saa selvityspyynnön Vipu-mobiiliin.</a:t>
            </a:r>
          </a:p>
          <a:p>
            <a:pPr lvl="1">
              <a:spcBef>
                <a:spcPts val="1000"/>
              </a:spcBef>
              <a:buClr>
                <a:srgbClr val="D0006F"/>
              </a:buClr>
              <a:defRPr/>
            </a:pPr>
            <a:r>
              <a:rPr lang="fi-FI" dirty="0">
                <a:solidFill>
                  <a:srgbClr val="D0006F"/>
                </a:solidFill>
              </a:rPr>
              <a:t>Tee korjaukset heti kun huomaat korjattavaa. Valvonta katkaisee mahdollisuuden tehdä muutoksia hakemukseen tai perua tukia!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48225228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4F41034-0B2B-4667-A63A-225EEB7C5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Muutosten tekeminen Vipu-palvelussa 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D04A3B0-430C-42AA-AF53-276454190D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098" y="1690688"/>
            <a:ext cx="10515600" cy="484303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fi-FI" dirty="0"/>
              <a:t>Muutosvaiheessa peltotukihakemus näyttää Vipu-palvelussa samalta kuin hakuaikana.</a:t>
            </a:r>
          </a:p>
          <a:p>
            <a:pPr lvl="1">
              <a:lnSpc>
                <a:spcPct val="100000"/>
              </a:lnSpc>
            </a:pPr>
            <a:r>
              <a:rPr lang="fi-FI" dirty="0"/>
              <a:t>Muutokset näkyvät heti, kun olet tehnyt ne.</a:t>
            </a:r>
          </a:p>
          <a:p>
            <a:pPr lvl="1">
              <a:lnSpc>
                <a:spcPct val="100000"/>
              </a:lnSpc>
            </a:pPr>
            <a:r>
              <a:rPr lang="fi-FI" dirty="0"/>
              <a:t>Vipu estää sellaista asioiden tekemisen, joita et voi tehdä muutosvaiheen aikana.</a:t>
            </a:r>
          </a:p>
          <a:p>
            <a:pPr lvl="1">
              <a:lnSpc>
                <a:spcPct val="100000"/>
              </a:lnSpc>
            </a:pPr>
            <a:r>
              <a:rPr lang="fi-FI" b="1" dirty="0">
                <a:solidFill>
                  <a:srgbClr val="D0006F"/>
                </a:solidFill>
              </a:rPr>
              <a:t>Muista käydä Vipuneuvojassa!</a:t>
            </a:r>
            <a:endParaRPr lang="fi-FI" dirty="0"/>
          </a:p>
          <a:p>
            <a:pPr>
              <a:lnSpc>
                <a:spcPct val="100000"/>
              </a:lnSpc>
            </a:pPr>
            <a:r>
              <a:rPr lang="fi-FI" dirty="0"/>
              <a:t>Ohjeita muutosten tekemiseen - peltotukien hakuopas 2025:</a:t>
            </a:r>
          </a:p>
          <a:p>
            <a:pPr lvl="1">
              <a:lnSpc>
                <a:spcPct val="100000"/>
              </a:lnSpc>
            </a:pPr>
            <a:r>
              <a:rPr lang="fi-FI" dirty="0"/>
              <a:t>Hakemuksen muuttaminen</a:t>
            </a:r>
          </a:p>
          <a:p>
            <a:pPr lvl="1">
              <a:lnSpc>
                <a:spcPct val="100000"/>
              </a:lnSpc>
            </a:pPr>
            <a:r>
              <a:rPr lang="fi-FI" dirty="0"/>
              <a:t>Peltotukien peruminen.</a:t>
            </a:r>
          </a:p>
        </p:txBody>
      </p:sp>
    </p:spTree>
    <p:extLst>
      <p:ext uri="{BB962C8B-B14F-4D97-AF65-F5344CB8AC3E}">
        <p14:creationId xmlns:p14="http://schemas.microsoft.com/office/powerpoint/2010/main" val="139436953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-teema">
  <a:themeElements>
    <a:clrScheme name="Ruokavirasto">
      <a:dk1>
        <a:srgbClr val="343841"/>
      </a:dk1>
      <a:lt1>
        <a:srgbClr val="FFFFFF"/>
      </a:lt1>
      <a:dk2>
        <a:srgbClr val="004F71"/>
      </a:dk2>
      <a:lt2>
        <a:srgbClr val="CEB888"/>
      </a:lt2>
      <a:accent1>
        <a:srgbClr val="D0006F"/>
      </a:accent1>
      <a:accent2>
        <a:srgbClr val="ADD2EE"/>
      </a:accent2>
      <a:accent3>
        <a:srgbClr val="0D5F2C"/>
      </a:accent3>
      <a:accent4>
        <a:srgbClr val="F7CE3C"/>
      </a:accent4>
      <a:accent5>
        <a:srgbClr val="C1D119"/>
      </a:accent5>
      <a:accent6>
        <a:srgbClr val="F4C8C2"/>
      </a:accent6>
      <a:hlink>
        <a:srgbClr val="D0006F"/>
      </a:hlink>
      <a:folHlink>
        <a:srgbClr val="912D2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uokavirasto_PP_pohja_FI_2021.potx" id="{6900B90D-8AC8-434C-9529-61CC12BD0303}" vid="{B6BC6537-6D63-4584-8610-1D1AE609BF0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a6a6fe3-5e51-4f39-bd65-8b3cfa91f86b">
      <Terms xmlns="http://schemas.microsoft.com/office/infopath/2007/PartnerControls"/>
    </lcf76f155ced4ddcb4097134ff3c332f>
    <TaxCatchAll xmlns="b7cdc5b8-18ec-4981-b8af-674272c1cf5e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DEB55A13380C984D9A4693232EF531BD" ma:contentTypeVersion="10" ma:contentTypeDescription="Luo uusi asiakirja." ma:contentTypeScope="" ma:versionID="85d36a1744015c8b7f13737edec57352">
  <xsd:schema xmlns:xsd="http://www.w3.org/2001/XMLSchema" xmlns:xs="http://www.w3.org/2001/XMLSchema" xmlns:p="http://schemas.microsoft.com/office/2006/metadata/properties" xmlns:ns2="ca6a6fe3-5e51-4f39-bd65-8b3cfa91f86b" xmlns:ns3="b7cdc5b8-18ec-4981-b8af-674272c1cf5e" targetNamespace="http://schemas.microsoft.com/office/2006/metadata/properties" ma:root="true" ma:fieldsID="b92bf7e1211e43bd75063fb9238ace98" ns2:_="" ns3:_="">
    <xsd:import namespace="ca6a6fe3-5e51-4f39-bd65-8b3cfa91f86b"/>
    <xsd:import namespace="b7cdc5b8-18ec-4981-b8af-674272c1cf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6a6fe3-5e51-4f39-bd65-8b3cfa91f8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Kuvien tunnisteet" ma:readOnly="false" ma:fieldId="{5cf76f15-5ced-4ddc-b409-7134ff3c332f}" ma:taxonomyMulti="true" ma:sspId="d2c86073-d20c-4242-97f1-555d656055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cdc5b8-18ec-4981-b8af-674272c1cf5e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4d761ac4-bc18-492f-8dd5-a3100413976e}" ma:internalName="TaxCatchAll" ma:showField="CatchAllData" ma:web="b7cdc5b8-18ec-4981-b8af-674272c1cf5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C51351-733A-4E27-8C9A-906CAA87121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33FDCBF-4D1A-456B-91BE-8B3B48EEAA27}">
  <ds:schemaRefs>
    <ds:schemaRef ds:uri="http://schemas.microsoft.com/office/2006/metadata/properties"/>
    <ds:schemaRef ds:uri="http://schemas.microsoft.com/office/infopath/2007/PartnerControls"/>
    <ds:schemaRef ds:uri="ca6a6fe3-5e51-4f39-bd65-8b3cfa91f86b"/>
    <ds:schemaRef ds:uri="b7cdc5b8-18ec-4981-b8af-674272c1cf5e"/>
  </ds:schemaRefs>
</ds:datastoreItem>
</file>

<file path=customXml/itemProps3.xml><?xml version="1.0" encoding="utf-8"?>
<ds:datastoreItem xmlns:ds="http://schemas.openxmlformats.org/officeDocument/2006/customXml" ds:itemID="{EC3AD92C-1AF3-45E0-8787-75FA03C134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6a6fe3-5e51-4f39-bd65-8b3cfa91f86b"/>
    <ds:schemaRef ds:uri="b7cdc5b8-18ec-4981-b8af-674272c1cf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Ruokavirasto_PP_pohja_FI_2021</Template>
  <TotalTime>3681</TotalTime>
  <Words>1007</Words>
  <Application>Microsoft Office PowerPoint</Application>
  <PresentationFormat>Laajakuva</PresentationFormat>
  <Paragraphs>157</Paragraphs>
  <Slides>18</Slides>
  <Notes>9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</vt:lpstr>
      <vt:lpstr>Georgia</vt:lpstr>
      <vt:lpstr>Wingdings</vt:lpstr>
      <vt:lpstr>Office-teema</vt:lpstr>
      <vt:lpstr>Ajankohtaista peltotukien haku 2025</vt:lpstr>
      <vt:lpstr>Peltotukien haku 2025</vt:lpstr>
      <vt:lpstr>Yleistä</vt:lpstr>
      <vt:lpstr>PowerPoint-esitys</vt:lpstr>
      <vt:lpstr>Peruslohkomuutokset 1/2</vt:lpstr>
      <vt:lpstr>Peruslohkomuutokset 2/2</vt:lpstr>
      <vt:lpstr>Peltotukien haun 2025 muuttaminen</vt:lpstr>
      <vt:lpstr>Peltotukien haun muutosvaihe</vt:lpstr>
      <vt:lpstr>Muutosten tekeminen Vipu-palvelussa  </vt:lpstr>
      <vt:lpstr>Hakuohjeet ja -videot </vt:lpstr>
      <vt:lpstr>Vinkkejä </vt:lpstr>
      <vt:lpstr>Milloin hakemusta pitää korjata? </vt:lpstr>
      <vt:lpstr>Milloin tuki pitää perua?</vt:lpstr>
      <vt:lpstr>Selvityspyyntö ja hakemuksen korjaaminen</vt:lpstr>
      <vt:lpstr>Suomi.fi tunnistautuminen</vt:lpstr>
      <vt:lpstr>Suomi.fi-tunnistautuminen ja –viestit</vt:lpstr>
      <vt:lpstr>Suomi.fi-tunnistautuminen ja –viestit</vt:lpstr>
      <vt:lpstr>Suomi.fi-tunnistautuminen ja –viestit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Ajankohtaista peltotukien haku 2025</dc:title>
  <dc:subject/>
  <dc:creator>Liljeström Anna (Ruokavirasto)</dc:creator>
  <cp:keywords/>
  <dc:description/>
  <cp:lastModifiedBy>Tammela Pirjo</cp:lastModifiedBy>
  <cp:revision>134</cp:revision>
  <dcterms:created xsi:type="dcterms:W3CDTF">2021-04-14T04:59:38Z</dcterms:created>
  <dcterms:modified xsi:type="dcterms:W3CDTF">2025-04-09T06:06:22Z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0x010100DEB55A13380C984D9A4693232EF531BD</vt:lpwstr>
  </property>
  <property fmtid="{D5CDD505-2E9C-101B-9397-08002B2CF9AE}" pid="3" name="MediaServiceImageTags">
    <vt:lpwstr/>
  </property>
</Properties>
</file>