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  <p:sldMasterId id="2147484069" r:id="rId5"/>
    <p:sldMasterId id="2147484043" r:id="rId6"/>
    <p:sldMasterId id="2147484095" r:id="rId7"/>
  </p:sldMasterIdLst>
  <p:notesMasterIdLst>
    <p:notesMasterId r:id="rId22"/>
  </p:notesMasterIdLst>
  <p:handoutMasterIdLst>
    <p:handoutMasterId r:id="rId23"/>
  </p:handoutMasterIdLst>
  <p:sldIdLst>
    <p:sldId id="368" r:id="rId8"/>
    <p:sldId id="552" r:id="rId9"/>
    <p:sldId id="553" r:id="rId10"/>
    <p:sldId id="550" r:id="rId11"/>
    <p:sldId id="551" r:id="rId12"/>
    <p:sldId id="543" r:id="rId13"/>
    <p:sldId id="430" r:id="rId14"/>
    <p:sldId id="549" r:id="rId15"/>
    <p:sldId id="545" r:id="rId16"/>
    <p:sldId id="546" r:id="rId17"/>
    <p:sldId id="548" r:id="rId18"/>
    <p:sldId id="554" r:id="rId19"/>
    <p:sldId id="556" r:id="rId20"/>
    <p:sldId id="557" r:id="rId21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7" d="100"/>
          <a:sy n="27" d="100"/>
        </p:scale>
        <p:origin x="4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18.1.2024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18.1.2024.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- </a:t>
            </a:r>
            <a:r>
              <a:rPr lang="en-US" sz="1200" dirty="0" err="1">
                <a:latin typeface="+mn-lt"/>
                <a:ea typeface="+mn-ea"/>
                <a:cs typeface="+mn-cs"/>
              </a:rPr>
              <a:t>Selvityspyyntö</a:t>
            </a:r>
            <a:r>
              <a:rPr lang="en-US" sz="1200" dirty="0">
                <a:latin typeface="+mn-lt"/>
                <a:ea typeface="+mn-ea"/>
                <a:cs typeface="+mn-cs"/>
              </a:rPr>
              <a:t> E-P 2,1% </a:t>
            </a:r>
            <a:r>
              <a:rPr lang="en-US" sz="1200" dirty="0" err="1">
                <a:latin typeface="+mn-lt"/>
                <a:ea typeface="+mn-ea"/>
                <a:cs typeface="+mn-cs"/>
              </a:rPr>
              <a:t>kasvulohkoista</a:t>
            </a:r>
            <a:endParaRPr lang="en-US" sz="1200" dirty="0">
              <a:latin typeface="+mn-lt"/>
              <a:ea typeface="+mn-ea"/>
              <a:cs typeface="+mn-cs"/>
            </a:endParaRPr>
          </a:p>
          <a:p>
            <a:r>
              <a:rPr lang="fi-FI" dirty="0"/>
              <a:t>Selvityspyyntöihin vastattiin vipu-mobiilin valokuvilla tai käytiin muuttamassa hakemusta vipupalvelussa.</a:t>
            </a:r>
          </a:p>
          <a:p>
            <a:r>
              <a:rPr lang="fi-FI" dirty="0"/>
              <a:t>- Osalla tiloista katosi selvityspyyntö vipu-mobiilista. Syynä oli että satelliittiseuranta oli havainnut lohkolla tapahtunen maataloustoiminnan selvityspyynnön lähettämisen jälkeen. </a:t>
            </a:r>
          </a:p>
          <a:p>
            <a:r>
              <a:rPr lang="fi-FI" dirty="0"/>
              <a:t>Satelliittiseurannassa oli noin kahden viikon viive, johtuen satelliittien kierrosta ja sovelluksen käsittelystä</a:t>
            </a:r>
          </a:p>
          <a:p>
            <a:r>
              <a:rPr lang="fi-FI" dirty="0"/>
              <a:t>- Kesällä 2023 oli haasteena pilvisyys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9889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ELY-keskuksen tarkastajista ja kuntien henkilöstöstä kasattiin tiimi, jotka käsittelivät kuvat. Ennen käsittelyä pidettiin yhteinen sisäinen koulutus. Linjattiin toiminta yhtenäiseksi. </a:t>
            </a:r>
          </a:p>
          <a:p>
            <a:r>
              <a:rPr lang="fi-FI" dirty="0"/>
              <a:t>- Käsittely oli sujuvaa</a:t>
            </a:r>
          </a:p>
          <a:p>
            <a:r>
              <a:rPr lang="fi-FI" dirty="0"/>
              <a:t>- Kunnat antoivat paljon teknistä neuvontaa viljelijöille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3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91744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Syysilmoituksen yhteydessä oleva kysymys ”muokattu 30.10 jälkeen” liittyy monitorointiin.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4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2726717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muista päivittää/hakea sovellus uuteen puhelimeen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5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8985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Vipupalvelussa ei tällä hetkellä näy viljelijän valinnat</a:t>
            </a:r>
          </a:p>
          <a:p>
            <a:r>
              <a:rPr lang="fi-FI" dirty="0"/>
              <a:t>- verkkokoulutuksesta tarkempi pvm myöhemmin</a:t>
            </a:r>
          </a:p>
          <a:p>
            <a:r>
              <a:rPr lang="fi-FI" dirty="0"/>
              <a:t>- . </a:t>
            </a:r>
            <a:r>
              <a:rPr lang="fi-FI"/>
              <a:t>Lisäksi suojavyöhyke voi sijaita merenrannalla, tulva-alueella tai lohkolla, joka on erittäin eroosioherkkä ja sijaitsee enintään 20 metrin etäisyydellä vesistöstä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8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42521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Vuonna 2023 </a:t>
            </a:r>
            <a:r>
              <a:rPr lang="fi-FI" dirty="0" err="1"/>
              <a:t>niittopvm</a:t>
            </a:r>
            <a:r>
              <a:rPr lang="fi-FI" dirty="0"/>
              <a:t> oli elokuun loppu</a:t>
            </a:r>
          </a:p>
          <a:p>
            <a:r>
              <a:rPr lang="fi-FI" dirty="0"/>
              <a:t>- Nurmien viljelytaso taso kannattaa huolehtia. Sammalpellot ei kelpaa satonurmeksi</a:t>
            </a:r>
          </a:p>
          <a:p>
            <a:r>
              <a:rPr lang="fi-FI" dirty="0"/>
              <a:t>- Varhaisista korjuusta kannattaa ottaa kuvia</a:t>
            </a:r>
          </a:p>
          <a:p>
            <a:r>
              <a:rPr lang="fi-FI" dirty="0"/>
              <a:t>-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9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3169697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-Lupahakemus kasvinsuojeluaineiden </a:t>
            </a:r>
          </a:p>
          <a:p>
            <a:r>
              <a:rPr lang="fi-FI" dirty="0"/>
              <a:t>käyttämiseen suojakaistalla vaikeassa </a:t>
            </a:r>
          </a:p>
          <a:p>
            <a:r>
              <a:rPr lang="fi-FI"/>
              <a:t>Rikkakasvitilanteessa lomake 443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10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25938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Auringonkukka kelpaa edelleen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154870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14.emf"/><Relationship Id="rId10" Type="http://schemas.openxmlformats.org/officeDocument/2006/relationships/image" Target="../media/image37.emf"/><Relationship Id="rId4" Type="http://schemas.openxmlformats.org/officeDocument/2006/relationships/image" Target="../media/image13.emf"/><Relationship Id="rId9" Type="http://schemas.openxmlformats.org/officeDocument/2006/relationships/image" Target="../media/image36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12" Type="http://schemas.openxmlformats.org/officeDocument/2006/relationships/image" Target="../media/image39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18" Type="http://schemas.openxmlformats.org/officeDocument/2006/relationships/image" Target="../media/image66.emf"/><Relationship Id="rId3" Type="http://schemas.openxmlformats.org/officeDocument/2006/relationships/image" Target="../media/image51.emf"/><Relationship Id="rId21" Type="http://schemas.openxmlformats.org/officeDocument/2006/relationships/image" Target="../media/image69.jpeg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17" Type="http://schemas.openxmlformats.org/officeDocument/2006/relationships/image" Target="../media/image65.emf"/><Relationship Id="rId2" Type="http://schemas.openxmlformats.org/officeDocument/2006/relationships/image" Target="../media/image50.emf"/><Relationship Id="rId16" Type="http://schemas.openxmlformats.org/officeDocument/2006/relationships/image" Target="../media/image64.emf"/><Relationship Id="rId20" Type="http://schemas.openxmlformats.org/officeDocument/2006/relationships/image" Target="../media/image6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24" Type="http://schemas.openxmlformats.org/officeDocument/2006/relationships/image" Target="../media/image39.emf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23" Type="http://schemas.openxmlformats.org/officeDocument/2006/relationships/image" Target="../media/image71.jpeg"/><Relationship Id="rId10" Type="http://schemas.openxmlformats.org/officeDocument/2006/relationships/image" Target="../media/image58.emf"/><Relationship Id="rId19" Type="http://schemas.openxmlformats.org/officeDocument/2006/relationships/image" Target="../media/image67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Relationship Id="rId14" Type="http://schemas.openxmlformats.org/officeDocument/2006/relationships/image" Target="../media/image62.emf"/><Relationship Id="rId22" Type="http://schemas.openxmlformats.org/officeDocument/2006/relationships/image" Target="../media/image7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3C1C96A-483F-4AB0-D770-7EF053B2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A8BF-816D-4433-A9EE-982CFFAA841D}" type="datetimeFigureOut">
              <a:rPr lang="fi-FI"/>
              <a:pPr>
                <a:defRPr/>
              </a:pPr>
              <a:t>18.1.2024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67D1AECB-9250-24C0-56BC-2663D238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E7F6756F-EFB0-283A-FFB3-46F33EA2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86B51B-69ED-4456-A00A-F645B758A44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8176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BA27D-21E0-589B-E308-7EBADBD4D25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EE8F7-05E0-44E5-02EB-A2E692D8B0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6D8E3-8445-E5F6-37F3-7C14D80A1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3DC3A-9997-4007-1D43-9D9DB988B8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C0B0B-13BD-96C7-E2C5-06F172D98D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B0441D-9472-9367-7BF7-FA43E4D626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A26160-2DF4-1C7E-0943-5273BF915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6C04F-6B12-96A0-AD7F-8A74CF11F5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E3A21-4F12-077C-42C0-DB7323CDD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31A32-532F-AC64-A382-4C1A69D16F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2329" y="619237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6B94D-3E21-7697-60D8-2E9CD60605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880C-C62D-4792-72CA-16726B8DDD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59157" y="2379074"/>
            <a:ext cx="2895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D71F6-DB3E-8675-9B31-8E31E8C472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6FA7E-31E5-F8CA-EB70-353389847B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D7826-43A2-D4E8-85AF-C670E5EBB9D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578272" y="6006593"/>
            <a:ext cx="2242770" cy="5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0F84A7-08B9-8AEB-0392-944329E5C64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60784" y="6345857"/>
            <a:ext cx="1105200" cy="252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44B13-1B53-A1C0-65A8-6B957F08C42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797128" y="6268327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686A8A-B1E9-41B6-F723-B227B33AB901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769"/>
            <a:ext cx="1105200" cy="239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875D4A-8775-E2D2-06C8-C090930AB518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797127" y="6273634"/>
            <a:ext cx="1573200" cy="4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  <p:sldLayoutId id="214748411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0.emf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y.maps.arcgis.com/apps/instant/sidebar/index.html?appid=b08ea669fd094dba94c4f24b97cac6ac" TargetMode="External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F2825A-E918-C9F3-8475-5CEA705A3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latin typeface="Tahoma"/>
                <a:ea typeface="Tahoma"/>
                <a:cs typeface="Tahoma"/>
              </a:rPr>
              <a:t>Syysilmoituksen monitorointi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5B80D1-BC04-3250-10F9-015C233555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Ja vähän menneestä kesästä</a:t>
            </a:r>
          </a:p>
        </p:txBody>
      </p:sp>
    </p:spTree>
    <p:extLst>
      <p:ext uri="{BB962C8B-B14F-4D97-AF65-F5344CB8AC3E}">
        <p14:creationId xmlns:p14="http://schemas.microsoft.com/office/powerpoint/2010/main" val="193298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F45CB7-065C-540C-E978-54CF3C92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180"/>
            <a:ext cx="3521765" cy="785813"/>
          </a:xfrm>
        </p:spPr>
        <p:txBody>
          <a:bodyPr/>
          <a:lstStyle/>
          <a:p>
            <a:r>
              <a:rPr lang="fi-FI"/>
              <a:t>Suojakaista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07571C-0B17-CD72-6AD1-C0D831B1E5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469205"/>
            <a:ext cx="6158500" cy="421352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Peruslohkon vesistöön rajoittuvalla lohkon rajalla on oltava muokkaamaton kasvipeitteinen vähintään kolmen metrin levyinen suojakaista</a:t>
            </a:r>
          </a:p>
          <a:p>
            <a:r>
              <a:rPr lang="fi-FI" dirty="0"/>
              <a:t>Perustettu kylvämällä monivuotisia nurmikasveja. </a:t>
            </a:r>
          </a:p>
          <a:p>
            <a:r>
              <a:rPr lang="fi-FI" dirty="0"/>
              <a:t>Suojakaistan voi perustaa myös kylvämällä suojaviljaan</a:t>
            </a:r>
          </a:p>
          <a:p>
            <a:r>
              <a:rPr lang="fi-FI" dirty="0"/>
              <a:t>Ei saa käyttää kasvinsuojeluaineita eikä lannoitteita.</a:t>
            </a:r>
          </a:p>
          <a:p>
            <a:r>
              <a:rPr lang="fi-FI" dirty="0"/>
              <a:t>Voit hakea luvan ELY-keskukselta kasvuston hävittämiseen vaikeissa rikkakasvitilanteissa pesäketorjuntana</a:t>
            </a:r>
          </a:p>
          <a:p>
            <a:r>
              <a:rPr lang="fi-FI" dirty="0"/>
              <a:t>Suojakaistan tuhotuessa perusta kasvusto uudestaan heti olosuhteiden salliessa. </a:t>
            </a:r>
          </a:p>
          <a:p>
            <a:r>
              <a:rPr lang="fi-FI" dirty="0"/>
              <a:t>Tee merkinnät suojakaistalla tehtävistä toimista lohkokohtaisiin muistiinpanoihin.</a:t>
            </a:r>
          </a:p>
        </p:txBody>
      </p:sp>
      <p:pic>
        <p:nvPicPr>
          <p:cNvPr id="6" name="Sisällön paikkamerkki 5" descr="Kuva, joka sisältää kohteen piha-, ruoho, maatalous, taivas&#10;&#10;Kuvaus luotu automaattisesti">
            <a:extLst>
              <a:ext uri="{FF2B5EF4-FFF2-40B4-BE49-F238E27FC236}">
                <a16:creationId xmlns:a16="http://schemas.microsoft.com/office/drawing/2014/main" id="{8BE385A4-A5A7-D3FA-7200-539FA324EA7F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7233006" y="1207993"/>
            <a:ext cx="4706581" cy="437087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A7CD143-E76C-556A-3DCB-C857A33204A4}"/>
              </a:ext>
            </a:extLst>
          </p:cNvPr>
          <p:cNvSpPr txBox="1"/>
          <p:nvPr/>
        </p:nvSpPr>
        <p:spPr>
          <a:xfrm>
            <a:off x="8496727" y="5578867"/>
            <a:ext cx="393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fi-FI" sz="1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maaseutuverkosto,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Kuvaaja</a:t>
            </a:r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Martina 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Motzbäuchel</a:t>
            </a:r>
            <a:endParaRPr lang="fi-F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2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98A2E-FDFB-A90A-5197-A7F8299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Erikoiskasvipalkkio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6" name="Sisällön paikkamerkki 5" descr="Kuva, joka sisältää kohteen piha-, ruoho, maisema, kasvi&#10;&#10;Kuvaus luotu automaattisesti">
            <a:extLst>
              <a:ext uri="{FF2B5EF4-FFF2-40B4-BE49-F238E27FC236}">
                <a16:creationId xmlns:a16="http://schemas.microsoft.com/office/drawing/2014/main" id="{F566E9DB-C907-94E7-B0CD-F8C721C37664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15086" r="112"/>
          <a:stretch/>
        </p:blipFill>
        <p:spPr>
          <a:xfrm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62A018-E4A9-1C55-B220-BEBDAC1DEB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10284" y="2533476"/>
            <a:ext cx="340541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>
                <a:latin typeface="+mn-lt"/>
                <a:ea typeface="+mn-ea"/>
                <a:cs typeface="+mn-cs"/>
              </a:rPr>
              <a:t>Palkkioon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oikeuttavat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kasvit</a:t>
            </a:r>
            <a:r>
              <a:rPr lang="en-US" sz="1700" dirty="0">
                <a:latin typeface="+mn-lt"/>
                <a:ea typeface="+mn-ea"/>
                <a:cs typeface="+mn-cs"/>
              </a:rPr>
              <a:t>: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sokerijuurikas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tattari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linssi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peltoherne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kikherne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härkäpapu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makea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lupiini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syysrapsi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syysrypsi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kevätrapsi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kevätrypsi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strike="sngStrike" dirty="0" err="1">
                <a:latin typeface="+mn-lt"/>
                <a:ea typeface="+mn-ea"/>
                <a:cs typeface="+mn-cs"/>
              </a:rPr>
              <a:t>auringonkukka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öljypellava</a:t>
            </a:r>
            <a:r>
              <a:rPr lang="en-US" sz="1700" dirty="0">
                <a:latin typeface="+mn-lt"/>
                <a:ea typeface="+mn-ea"/>
                <a:cs typeface="+mn-cs"/>
              </a:rPr>
              <a:t>, </a:t>
            </a:r>
            <a:r>
              <a:rPr lang="en-US" sz="1700" dirty="0" err="1">
                <a:latin typeface="+mn-lt"/>
                <a:ea typeface="+mn-ea"/>
                <a:cs typeface="+mn-cs"/>
              </a:rPr>
              <a:t>öljyhamppu</a:t>
            </a:r>
            <a:r>
              <a:rPr lang="en-US" sz="1700" dirty="0">
                <a:latin typeface="+mn-lt"/>
                <a:ea typeface="+mn-ea"/>
                <a:cs typeface="+mn-cs"/>
              </a:rPr>
              <a:t> ja </a:t>
            </a:r>
            <a:r>
              <a:rPr lang="en-US" sz="1700" dirty="0" err="1">
                <a:latin typeface="+mn-lt"/>
                <a:ea typeface="+mn-ea"/>
                <a:cs typeface="+mn-cs"/>
              </a:rPr>
              <a:t>ruistankio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sekä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edellä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mainittujen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valkuaiskasvien</a:t>
            </a:r>
            <a:r>
              <a:rPr lang="en-US" sz="1700" dirty="0">
                <a:latin typeface="+mn-lt"/>
                <a:ea typeface="+mn-ea"/>
                <a:cs typeface="+mn-cs"/>
              </a:rPr>
              <a:t> ja </a:t>
            </a:r>
            <a:r>
              <a:rPr lang="en-US" sz="1700" dirty="0" err="1">
                <a:latin typeface="+mn-lt"/>
                <a:ea typeface="+mn-ea"/>
                <a:cs typeface="+mn-cs"/>
              </a:rPr>
              <a:t>öljykasvien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seoskasvustot</a:t>
            </a:r>
            <a:endParaRPr lang="en-US" sz="1700" dirty="0">
              <a:latin typeface="+mn-lt"/>
              <a:ea typeface="+mn-ea"/>
              <a:cs typeface="+mn-cs"/>
            </a:endParaRPr>
          </a:p>
          <a:p>
            <a:r>
              <a:rPr lang="en-US" sz="1700" dirty="0" err="1">
                <a:latin typeface="+mn-lt"/>
                <a:ea typeface="+mn-ea"/>
                <a:cs typeface="+mn-cs"/>
              </a:rPr>
              <a:t>Palkkion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määrä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enintään</a:t>
            </a:r>
            <a:r>
              <a:rPr lang="en-US" sz="1700" dirty="0">
                <a:latin typeface="+mn-lt"/>
                <a:ea typeface="+mn-ea"/>
                <a:cs typeface="+mn-cs"/>
              </a:rPr>
              <a:t> 120 €/ha</a:t>
            </a:r>
          </a:p>
        </p:txBody>
      </p:sp>
    </p:spTree>
    <p:extLst>
      <p:ext uri="{BB962C8B-B14F-4D97-AF65-F5344CB8AC3E}">
        <p14:creationId xmlns:p14="http://schemas.microsoft.com/office/powerpoint/2010/main" val="364671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1179C393-03C9-5556-55E8-20E53ABFD713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1157288" y="2287588"/>
            <a:ext cx="4597400" cy="3441700"/>
          </a:xfrm>
        </p:spPr>
      </p:pic>
      <p:pic>
        <p:nvPicPr>
          <p:cNvPr id="8" name="Kuva 7" descr="Kuva, joka sisältää kohteen piha-, talvi, taivas, jäätävä&#10;&#10;Kuvaus luotu automaattisesti">
            <a:extLst>
              <a:ext uri="{FF2B5EF4-FFF2-40B4-BE49-F238E27FC236}">
                <a16:creationId xmlns:a16="http://schemas.microsoft.com/office/drawing/2014/main" id="{666DB079-98CC-E5A4-BDDF-2E7521B0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363" y="2287588"/>
            <a:ext cx="5210175" cy="34417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C34E1DC-4B46-EAFD-D4C4-278BEF8B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Kasvipeitteisyyksien  säilyttämisajat</a:t>
            </a:r>
          </a:p>
        </p:txBody>
      </p:sp>
    </p:spTree>
    <p:extLst>
      <p:ext uri="{BB962C8B-B14F-4D97-AF65-F5344CB8AC3E}">
        <p14:creationId xmlns:p14="http://schemas.microsoft.com/office/powerpoint/2010/main" val="263005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58ED0-AF3D-4BF1-3D5C-248EDE07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Yleisempien kasvien tukitasot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6211ED-0C46-B0E2-D81B-3BE38C6AD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5531777" cy="3661569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Satonurmet			424 €/ha</a:t>
            </a:r>
          </a:p>
          <a:p>
            <a:r>
              <a:rPr lang="fi-FI" dirty="0"/>
              <a:t>Viljat; ohra, kaura vehnä	424 €/ha</a:t>
            </a:r>
          </a:p>
          <a:p>
            <a:r>
              <a:rPr lang="fi-FI" dirty="0"/>
              <a:t>Syys –ja kevätruis		499 €/ha</a:t>
            </a:r>
          </a:p>
          <a:p>
            <a:r>
              <a:rPr lang="fi-FI" dirty="0"/>
              <a:t>Linssi, ruokaherne, rehuherne, härkäpapu, makea lupiini			644 €/ha</a:t>
            </a:r>
          </a:p>
          <a:p>
            <a:r>
              <a:rPr lang="fi-FI" dirty="0"/>
              <a:t>Valkuaisseokset (alle 50% viljaa) 469 €/ha	</a:t>
            </a:r>
          </a:p>
          <a:p>
            <a:r>
              <a:rPr lang="fi-FI" dirty="0"/>
              <a:t>Rypsi, rapsi, </a:t>
            </a:r>
            <a:r>
              <a:rPr lang="fi-FI" dirty="0" err="1"/>
              <a:t>öljypel</a:t>
            </a:r>
            <a:r>
              <a:rPr lang="fi-FI" dirty="0"/>
              <a:t>. Öljyhamppu 644 €/ha</a:t>
            </a:r>
          </a:p>
          <a:p>
            <a:r>
              <a:rPr lang="fi-FI" dirty="0"/>
              <a:t>Tärkkelysperuna		1094 €/ha</a:t>
            </a:r>
          </a:p>
          <a:p>
            <a:r>
              <a:rPr lang="fi-FI" dirty="0"/>
              <a:t>Ruokaperuna			424 €/ha</a:t>
            </a:r>
          </a:p>
          <a:p>
            <a:r>
              <a:rPr lang="fi-FI" dirty="0"/>
              <a:t>Auringonkukka			424 €/ha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E3CC80-AB18-5F09-221A-CE49BF88EE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Ekojärjestelmän</a:t>
            </a:r>
          </a:p>
          <a:p>
            <a:pPr lvl="1"/>
            <a:r>
              <a:rPr lang="fi-FI" dirty="0"/>
              <a:t>Luonnonhoitonurmi		489€/ha	</a:t>
            </a:r>
          </a:p>
          <a:p>
            <a:pPr lvl="1"/>
            <a:r>
              <a:rPr lang="fi-FI" dirty="0"/>
              <a:t>Viherlannoitusnurmi		459 €/ha	</a:t>
            </a:r>
          </a:p>
          <a:p>
            <a:pPr lvl="1"/>
            <a:r>
              <a:rPr lang="fi-FI" dirty="0"/>
              <a:t>Monimuotoisuuskasvit		679 €/ha</a:t>
            </a:r>
          </a:p>
          <a:p>
            <a:r>
              <a:rPr lang="fi-FI" dirty="0"/>
              <a:t>Ympäristökorvaus</a:t>
            </a:r>
          </a:p>
          <a:p>
            <a:pPr lvl="1"/>
            <a:r>
              <a:rPr lang="fi-FI" dirty="0"/>
              <a:t>Suojavyöhyke			729 €/ha</a:t>
            </a:r>
          </a:p>
          <a:p>
            <a:pPr lvl="1"/>
            <a:r>
              <a:rPr lang="fi-FI" dirty="0"/>
              <a:t>Maanparannus ja saneerauskasvit	614 €/ha</a:t>
            </a:r>
          </a:p>
          <a:p>
            <a:pPr lvl="1"/>
            <a:endParaRPr lang="fi-FI" dirty="0"/>
          </a:p>
          <a:p>
            <a:r>
              <a:rPr lang="fi-FI" i="1" dirty="0"/>
              <a:t>Ekojärjestelmän kasvipeitteisyys 50 €/ha</a:t>
            </a:r>
          </a:p>
          <a:p>
            <a:r>
              <a:rPr lang="fi-FI" i="1" dirty="0"/>
              <a:t>Ympäristökorvauksen:</a:t>
            </a:r>
          </a:p>
          <a:p>
            <a:pPr lvl="1"/>
            <a:r>
              <a:rPr lang="fi-FI" i="1" dirty="0"/>
              <a:t>Kerääjäkasvi 			97 €/ha</a:t>
            </a:r>
          </a:p>
          <a:p>
            <a:pPr lvl="1"/>
            <a:r>
              <a:rPr lang="fi-FI" i="1" dirty="0"/>
              <a:t>Kiertotalouden edistäminen 	37 €/ha</a:t>
            </a:r>
          </a:p>
          <a:p>
            <a:pPr lvl="1"/>
            <a:r>
              <a:rPr lang="fi-FI" i="1" dirty="0"/>
              <a:t>Valumavedet </a:t>
            </a:r>
          </a:p>
          <a:p>
            <a:pPr lvl="2"/>
            <a:r>
              <a:rPr lang="fi-FI" i="1" dirty="0"/>
              <a:t>säätösalaojitus		77 €/ha</a:t>
            </a:r>
          </a:p>
          <a:p>
            <a:pPr lvl="2"/>
            <a:r>
              <a:rPr lang="fi-FI" b="0" i="0" dirty="0" err="1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Altakastelu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 -ja kuivatusvesien</a:t>
            </a:r>
          </a:p>
          <a:p>
            <a:pPr marL="914400" lvl="2" indent="0">
              <a:buNone/>
            </a:pP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      kierrätys 			214 €/ha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25834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499200-78AA-D74E-4364-3109663F3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55F0CF-F55D-7D53-E323-367A6684B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99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4750E1-155B-5733-8A2D-5B8F4EA7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Kesä 2023 monitorointi	</a:t>
            </a: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4D960BA4-B05E-C6C8-E0A0-7EC66D23A3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2000" y="1849348"/>
            <a:ext cx="5791199" cy="43047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 err="1">
                <a:latin typeface="+mn-lt"/>
                <a:ea typeface="+mn-ea"/>
                <a:cs typeface="+mn-cs"/>
              </a:rPr>
              <a:t>Satelliittiseurannan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selvityspyyntö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lähetetään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Ruokavirastosta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900" dirty="0" err="1">
                <a:latin typeface="+mn-lt"/>
                <a:ea typeface="+mn-ea"/>
                <a:cs typeface="+mn-cs"/>
              </a:rPr>
              <a:t>Selvityspyyntöjä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lähetettiin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yhteensä</a:t>
            </a:r>
            <a:r>
              <a:rPr lang="en-US" sz="1900" dirty="0">
                <a:latin typeface="+mn-lt"/>
                <a:ea typeface="+mn-ea"/>
                <a:cs typeface="+mn-cs"/>
              </a:rPr>
              <a:t> 36 222 </a:t>
            </a:r>
            <a:r>
              <a:rPr lang="en-US" sz="1900" dirty="0" err="1">
                <a:latin typeface="+mn-lt"/>
                <a:ea typeface="+mn-ea"/>
                <a:cs typeface="+mn-cs"/>
              </a:rPr>
              <a:t>kappaletta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yhteensä</a:t>
            </a:r>
            <a:r>
              <a:rPr lang="en-US" sz="1900" dirty="0">
                <a:latin typeface="+mn-lt"/>
                <a:ea typeface="+mn-ea"/>
                <a:cs typeface="+mn-cs"/>
              </a:rPr>
              <a:t> 14 798 </a:t>
            </a:r>
            <a:r>
              <a:rPr lang="en-US" sz="1900" dirty="0" err="1">
                <a:latin typeface="+mn-lt"/>
                <a:ea typeface="+mn-ea"/>
                <a:cs typeface="+mn-cs"/>
              </a:rPr>
              <a:t>tilalle</a:t>
            </a:r>
            <a:endParaRPr lang="en-US" sz="1900" dirty="0">
              <a:latin typeface="+mn-lt"/>
              <a:ea typeface="+mn-ea"/>
              <a:cs typeface="+mn-cs"/>
            </a:endParaRPr>
          </a:p>
          <a:p>
            <a:pPr lvl="1"/>
            <a:r>
              <a:rPr lang="en-US" sz="1900" dirty="0" err="1">
                <a:latin typeface="+mn-lt"/>
                <a:ea typeface="+mn-ea"/>
                <a:cs typeface="+mn-cs"/>
              </a:rPr>
              <a:t>Etelä-Pohjanmaalle</a:t>
            </a:r>
            <a:r>
              <a:rPr lang="en-US" sz="1900" dirty="0">
                <a:latin typeface="+mn-lt"/>
                <a:ea typeface="+mn-ea"/>
                <a:cs typeface="+mn-cs"/>
              </a:rPr>
              <a:t> 2044 </a:t>
            </a:r>
            <a:r>
              <a:rPr lang="en-US" sz="1900" dirty="0" err="1">
                <a:latin typeface="+mn-lt"/>
                <a:ea typeface="+mn-ea"/>
                <a:cs typeface="+mn-cs"/>
              </a:rPr>
              <a:t>lohkolta</a:t>
            </a:r>
            <a:endParaRPr lang="en-US" sz="1900" dirty="0">
              <a:latin typeface="+mn-lt"/>
              <a:ea typeface="+mn-ea"/>
              <a:cs typeface="+mn-cs"/>
            </a:endParaRPr>
          </a:p>
          <a:p>
            <a:r>
              <a:rPr lang="en-US" sz="2100" dirty="0" err="1">
                <a:latin typeface="+mn-lt"/>
                <a:ea typeface="+mn-ea"/>
                <a:cs typeface="+mn-cs"/>
              </a:rPr>
              <a:t>Selvityspyyntöjen</a:t>
            </a:r>
            <a:r>
              <a:rPr lang="en-US" sz="2100" dirty="0">
                <a:latin typeface="+mn-lt"/>
                <a:ea typeface="+mn-ea"/>
                <a:cs typeface="+mn-cs"/>
              </a:rPr>
              <a:t> </a:t>
            </a:r>
            <a:r>
              <a:rPr lang="en-US" sz="2100" dirty="0" err="1">
                <a:latin typeface="+mn-lt"/>
                <a:ea typeface="+mn-ea"/>
                <a:cs typeface="+mn-cs"/>
              </a:rPr>
              <a:t>lähetyspäivämäärät</a:t>
            </a:r>
            <a:r>
              <a:rPr lang="en-US" sz="2100" dirty="0">
                <a:latin typeface="+mn-lt"/>
                <a:ea typeface="+mn-ea"/>
                <a:cs typeface="+mn-cs"/>
              </a:rPr>
              <a:t> </a:t>
            </a:r>
            <a:r>
              <a:rPr lang="en-US" sz="2100" dirty="0" err="1">
                <a:latin typeface="+mn-lt"/>
                <a:ea typeface="+mn-ea"/>
                <a:cs typeface="+mn-cs"/>
              </a:rPr>
              <a:t>vuonna</a:t>
            </a:r>
            <a:r>
              <a:rPr lang="en-US" sz="2100" dirty="0">
                <a:latin typeface="+mn-lt"/>
                <a:ea typeface="+mn-ea"/>
                <a:cs typeface="+mn-cs"/>
              </a:rPr>
              <a:t> 2023 </a:t>
            </a:r>
            <a:r>
              <a:rPr lang="en-US" sz="2100" dirty="0" err="1">
                <a:latin typeface="+mn-lt"/>
                <a:ea typeface="+mn-ea"/>
                <a:cs typeface="+mn-cs"/>
              </a:rPr>
              <a:t>olivat</a:t>
            </a:r>
            <a:r>
              <a:rPr lang="en-US" sz="2100" dirty="0">
                <a:latin typeface="+mn-lt"/>
                <a:ea typeface="+mn-ea"/>
                <a:cs typeface="+mn-cs"/>
              </a:rPr>
              <a:t> 17.8., 24.8. ja 26.9.</a:t>
            </a:r>
          </a:p>
          <a:p>
            <a:r>
              <a:rPr lang="en-US" sz="1900" dirty="0">
                <a:latin typeface="+mn-lt"/>
                <a:ea typeface="+mn-ea"/>
                <a:cs typeface="+mn-cs"/>
              </a:rPr>
              <a:t>11 741 </a:t>
            </a:r>
            <a:r>
              <a:rPr lang="en-US" sz="1900" dirty="0" err="1">
                <a:latin typeface="+mn-lt"/>
                <a:ea typeface="+mn-ea"/>
                <a:cs typeface="+mn-cs"/>
              </a:rPr>
              <a:t>maatilaa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jätti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kuvavastauksen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satelliittiseurannan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selvityspyyntöön</a:t>
            </a:r>
            <a:r>
              <a:rPr lang="en-US" sz="1900" dirty="0">
                <a:latin typeface="+mn-lt"/>
                <a:ea typeface="+mn-ea"/>
                <a:cs typeface="+mn-cs"/>
              </a:rPr>
              <a:t>. </a:t>
            </a:r>
            <a:r>
              <a:rPr lang="en-US" sz="1900" dirty="0" err="1">
                <a:latin typeface="+mn-lt"/>
                <a:ea typeface="+mn-ea"/>
                <a:cs typeface="+mn-cs"/>
              </a:rPr>
              <a:t>Valokuvia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vastausten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mukana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tuli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yhteensä</a:t>
            </a:r>
            <a:r>
              <a:rPr lang="en-US" sz="1900" dirty="0">
                <a:latin typeface="+mn-lt"/>
                <a:ea typeface="+mn-ea"/>
                <a:cs typeface="+mn-cs"/>
              </a:rPr>
              <a:t> 34 133 </a:t>
            </a:r>
            <a:r>
              <a:rPr lang="en-US" sz="1900" dirty="0" err="1">
                <a:latin typeface="+mn-lt"/>
                <a:ea typeface="+mn-ea"/>
                <a:cs typeface="+mn-cs"/>
              </a:rPr>
              <a:t>kpl</a:t>
            </a:r>
            <a:endParaRPr lang="en-US" sz="1900" dirty="0">
              <a:latin typeface="+mn-lt"/>
              <a:ea typeface="+mn-ea"/>
              <a:cs typeface="+mn-cs"/>
            </a:endParaRPr>
          </a:p>
          <a:p>
            <a:pPr lvl="1"/>
            <a:r>
              <a:rPr lang="en-US" sz="1900" dirty="0">
                <a:latin typeface="+mn-lt"/>
                <a:ea typeface="+mn-ea"/>
                <a:cs typeface="+mn-cs"/>
              </a:rPr>
              <a:t>Etelä-Pohjanmaa 1557</a:t>
            </a:r>
          </a:p>
          <a:p>
            <a:r>
              <a:rPr lang="en-US" sz="1900" dirty="0" err="1">
                <a:latin typeface="+mn-lt"/>
                <a:ea typeface="+mn-ea"/>
                <a:cs typeface="+mn-cs"/>
              </a:rPr>
              <a:t>Viljelijät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vastasivat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todella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nopeasti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dirty="0" err="1">
                <a:latin typeface="+mn-lt"/>
                <a:ea typeface="+mn-ea"/>
                <a:cs typeface="+mn-cs"/>
              </a:rPr>
              <a:t>selvityspyyntöihin</a:t>
            </a:r>
            <a:r>
              <a:rPr lang="en-US" sz="1900" dirty="0">
                <a:latin typeface="+mn-lt"/>
                <a:ea typeface="+mn-ea"/>
                <a:cs typeface="+mn-cs"/>
              </a:rPr>
              <a:t>. </a:t>
            </a:r>
            <a:r>
              <a:rPr lang="en-US" sz="1900" dirty="0" err="1">
                <a:latin typeface="+mn-lt"/>
                <a:ea typeface="+mn-ea"/>
                <a:cs typeface="+mn-cs"/>
              </a:rPr>
              <a:t>Siitä</a:t>
            </a:r>
            <a:r>
              <a:rPr lang="en-US" sz="1900" dirty="0">
                <a:latin typeface="+mn-lt"/>
                <a:ea typeface="+mn-ea"/>
                <a:cs typeface="+mn-cs"/>
              </a:rPr>
              <a:t> </a:t>
            </a:r>
            <a:r>
              <a:rPr lang="en-US" sz="1900" b="1" dirty="0">
                <a:latin typeface="+mn-lt"/>
                <a:ea typeface="+mn-ea"/>
                <a:cs typeface="+mn-cs"/>
              </a:rPr>
              <a:t>ISOOO KIITOS!</a:t>
            </a:r>
          </a:p>
          <a:p>
            <a:endParaRPr lang="en-US" sz="1900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674A972-B30F-32C6-1733-229756CE04F8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8484362" y="842824"/>
            <a:ext cx="2531849" cy="51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0B434-EE49-0C41-054F-A13DC4C8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Selvityspyyntövastausten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käsittely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2E17BB-50F0-2CB5-DE57-3C42D5C0BA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ELY-</a:t>
            </a:r>
            <a:r>
              <a:rPr lang="en-US" dirty="0" err="1">
                <a:latin typeface="+mn-lt"/>
                <a:ea typeface="+mn-ea"/>
                <a:cs typeface="+mn-cs"/>
              </a:rPr>
              <a:t>keskukset</a:t>
            </a:r>
            <a:r>
              <a:rPr lang="en-US" dirty="0">
                <a:latin typeface="+mn-lt"/>
                <a:ea typeface="+mn-ea"/>
                <a:cs typeface="+mn-cs"/>
              </a:rPr>
              <a:t> ja YT-</a:t>
            </a:r>
            <a:r>
              <a:rPr lang="en-US" dirty="0" err="1">
                <a:latin typeface="+mn-lt"/>
                <a:ea typeface="+mn-ea"/>
                <a:cs typeface="+mn-cs"/>
              </a:rPr>
              <a:t>alueet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käsittelivät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selvityspyyntövastauksia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yhteistyössä</a:t>
            </a:r>
            <a:r>
              <a:rPr lang="en-US" dirty="0"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err="1">
                <a:latin typeface="+mn-lt"/>
                <a:ea typeface="+mn-ea"/>
                <a:cs typeface="+mn-cs"/>
              </a:rPr>
              <a:t>Käsittelijät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voivat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joko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hyväksyä</a:t>
            </a:r>
            <a:r>
              <a:rPr lang="en-US" dirty="0">
                <a:latin typeface="+mn-lt"/>
                <a:ea typeface="+mn-ea"/>
                <a:cs typeface="+mn-cs"/>
              </a:rPr>
              <a:t> tai </a:t>
            </a:r>
            <a:r>
              <a:rPr lang="en-US" dirty="0" err="1">
                <a:latin typeface="+mn-lt"/>
                <a:ea typeface="+mn-ea"/>
                <a:cs typeface="+mn-cs"/>
              </a:rPr>
              <a:t>hylätä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vastauksen</a:t>
            </a:r>
            <a:r>
              <a:rPr lang="en-US" dirty="0"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en-US" dirty="0" err="1">
                <a:latin typeface="+mn-lt"/>
                <a:ea typeface="+mn-ea"/>
                <a:cs typeface="+mn-cs"/>
              </a:rPr>
              <a:t>Käsiteltyjä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selvityspyyntöjä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oli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yhteensä</a:t>
            </a:r>
            <a:r>
              <a:rPr lang="en-US" dirty="0">
                <a:latin typeface="+mn-lt"/>
                <a:ea typeface="+mn-ea"/>
                <a:cs typeface="+mn-cs"/>
              </a:rPr>
              <a:t> 23 867</a:t>
            </a:r>
          </a:p>
          <a:p>
            <a:pPr lvl="1"/>
            <a:r>
              <a:rPr lang="en-US" dirty="0">
                <a:latin typeface="+mn-lt"/>
                <a:ea typeface="+mn-ea"/>
                <a:cs typeface="+mn-cs"/>
              </a:rPr>
              <a:t>E-P 1470 </a:t>
            </a:r>
          </a:p>
          <a:p>
            <a:r>
              <a:rPr lang="en-US" dirty="0" err="1">
                <a:latin typeface="+mn-lt"/>
                <a:ea typeface="+mn-ea"/>
                <a:cs typeface="+mn-cs"/>
              </a:rPr>
              <a:t>Käsittely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seurasi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hyvin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selvityspyyntöihin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vastaamista</a:t>
            </a:r>
            <a:r>
              <a:rPr lang="en-US" dirty="0">
                <a:latin typeface="+mn-lt"/>
                <a:ea typeface="+mn-ea"/>
                <a:cs typeface="+mn-cs"/>
              </a:rPr>
              <a:t>.  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Sisällön paikkamerkki 7" descr="Kuva, joka sisältää kohteen piha-, ruoho, taivas, liikenne&#10;&#10;Kuvaus luotu automaattisesti">
            <a:extLst>
              <a:ext uri="{FF2B5EF4-FFF2-40B4-BE49-F238E27FC236}">
                <a16:creationId xmlns:a16="http://schemas.microsoft.com/office/drawing/2014/main" id="{A4FE992F-35A5-B567-6696-CAA629D8FC49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16626" r="19948"/>
          <a:stretch/>
        </p:blipFill>
        <p:spPr>
          <a:xfrm>
            <a:off x="5650992" y="10"/>
            <a:ext cx="6541008" cy="6142373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B5C5628B-402D-9286-8587-AA61F5DB3BBD}"/>
              </a:ext>
            </a:extLst>
          </p:cNvPr>
          <p:cNvSpPr txBox="1"/>
          <p:nvPr/>
        </p:nvSpPr>
        <p:spPr>
          <a:xfrm>
            <a:off x="5363108" y="6182320"/>
            <a:ext cx="393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fi-FI" sz="1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maaseutuverkosto,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Kuvaaja</a:t>
            </a:r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Lietso Oy</a:t>
            </a:r>
          </a:p>
        </p:txBody>
      </p:sp>
    </p:spTree>
    <p:extLst>
      <p:ext uri="{BB962C8B-B14F-4D97-AF65-F5344CB8AC3E}">
        <p14:creationId xmlns:p14="http://schemas.microsoft.com/office/powerpoint/2010/main" val="291265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708F3-648F-78E0-736F-3576718E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1" y="24395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Myös</a:t>
            </a:r>
            <a:r>
              <a:rPr lang="en-US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kasvipeitteisyyttä</a:t>
            </a:r>
            <a:r>
              <a:rPr lang="en-US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tarkastellaan</a:t>
            </a:r>
            <a:r>
              <a:rPr lang="en-US" sz="3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satelliittiseurannalla</a:t>
            </a:r>
            <a:endParaRPr lang="en-US" sz="3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 descr="Kuva, joka sisältää kohteen piha-, talvi, maisema, jäätävä&#10;&#10;Kuvaus luotu automaattisesti">
            <a:extLst>
              <a:ext uri="{FF2B5EF4-FFF2-40B4-BE49-F238E27FC236}">
                <a16:creationId xmlns:a16="http://schemas.microsoft.com/office/drawing/2014/main" id="{66B34FA8-D87E-ABA7-C9EB-FB3BD8BA1A06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l="11978" r="28674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4FBB38-3352-C790-9752-561DC69394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7730" y="2011273"/>
            <a:ext cx="5291663" cy="37528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Jos </a:t>
            </a:r>
            <a:r>
              <a:rPr lang="en-US" dirty="0" err="1">
                <a:latin typeface="+mn-lt"/>
                <a:ea typeface="+mn-ea"/>
                <a:cs typeface="+mn-cs"/>
              </a:rPr>
              <a:t>satelliittiseurannan</a:t>
            </a:r>
            <a:r>
              <a:rPr lang="en-US" dirty="0">
                <a:latin typeface="+mn-lt"/>
                <a:ea typeface="+mn-ea"/>
                <a:cs typeface="+mn-cs"/>
              </a:rPr>
              <a:t> ja </a:t>
            </a:r>
            <a:r>
              <a:rPr lang="en-US" dirty="0" err="1">
                <a:latin typeface="+mn-lt"/>
                <a:ea typeface="+mn-ea"/>
                <a:cs typeface="+mn-cs"/>
              </a:rPr>
              <a:t>syysilmoituksella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ilmoittamiesi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tietojen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välillä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havaitaan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ristiriita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saat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vipumobiiliin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selvityspyynnön</a:t>
            </a:r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Jos </a:t>
            </a:r>
            <a:r>
              <a:rPr lang="en-US" dirty="0" err="1">
                <a:latin typeface="+mn-lt"/>
                <a:ea typeface="+mn-ea"/>
                <a:cs typeface="+mn-cs"/>
              </a:rPr>
              <a:t>saat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selvityspyynnön</a:t>
            </a:r>
            <a:r>
              <a:rPr lang="en-US" dirty="0">
                <a:latin typeface="+mn-lt"/>
                <a:ea typeface="+mn-ea"/>
                <a:cs typeface="+mn-cs"/>
              </a:rPr>
              <a:t>: </a:t>
            </a:r>
          </a:p>
          <a:p>
            <a:pPr marL="457200" lvl="1"/>
            <a:r>
              <a:rPr lang="en-US" sz="2000" dirty="0" err="1">
                <a:latin typeface="+mn-lt"/>
                <a:ea typeface="+mn-ea"/>
                <a:cs typeface="+mn-cs"/>
              </a:rPr>
              <a:t>vastaa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selvityspyyntöön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vipumobiilin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kuvalla</a:t>
            </a:r>
            <a:r>
              <a:rPr lang="en-US" sz="2000" dirty="0">
                <a:latin typeface="+mn-lt"/>
                <a:ea typeface="+mn-ea"/>
                <a:cs typeface="+mn-cs"/>
              </a:rPr>
              <a:t> tai</a:t>
            </a:r>
          </a:p>
          <a:p>
            <a:pPr marL="457200" lvl="1"/>
            <a:r>
              <a:rPr lang="en-US" sz="2000" dirty="0" err="1">
                <a:latin typeface="+mn-lt"/>
                <a:ea typeface="+mn-ea"/>
                <a:cs typeface="+mn-cs"/>
              </a:rPr>
              <a:t>muuta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syysilmoituksessa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ilmoittamaasi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tietoa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vastaamaan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tilannetta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pellolla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r>
              <a:rPr lang="en-US" dirty="0" err="1">
                <a:latin typeface="+mn-lt"/>
                <a:ea typeface="+mn-ea"/>
                <a:cs typeface="+mn-cs"/>
              </a:rPr>
              <a:t>Selvityspyynnöt</a:t>
            </a:r>
            <a:r>
              <a:rPr lang="en-US" dirty="0">
                <a:latin typeface="+mn-lt"/>
                <a:ea typeface="+mn-ea"/>
                <a:cs typeface="+mn-cs"/>
              </a:rPr>
              <a:t> ja </a:t>
            </a:r>
            <a:r>
              <a:rPr lang="en-US" dirty="0" err="1">
                <a:latin typeface="+mn-lt"/>
                <a:ea typeface="+mn-ea"/>
                <a:cs typeface="+mn-cs"/>
              </a:rPr>
              <a:t>muutosaika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maaliskuun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puoliväli-toukokuu</a:t>
            </a:r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Jos </a:t>
            </a:r>
            <a:r>
              <a:rPr lang="en-US" dirty="0" err="1">
                <a:latin typeface="+mn-lt"/>
                <a:ea typeface="+mn-ea"/>
                <a:cs typeface="+mn-cs"/>
              </a:rPr>
              <a:t>muokkaat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kasvipeitteiseksi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ilmoittamaa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lohkoa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heti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säilytysajan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jälkeen</a:t>
            </a:r>
            <a:r>
              <a:rPr lang="en-US" dirty="0"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latin typeface="+mn-lt"/>
                <a:ea typeface="+mn-ea"/>
                <a:cs typeface="+mn-cs"/>
              </a:rPr>
              <a:t>ota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vipu-mobiililla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kuva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ennen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muokkausta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7A6CC86-FF09-98C0-9E0C-32611AD45EBA}"/>
              </a:ext>
            </a:extLst>
          </p:cNvPr>
          <p:cNvSpPr txBox="1"/>
          <p:nvPr/>
        </p:nvSpPr>
        <p:spPr>
          <a:xfrm>
            <a:off x="585626" y="6591994"/>
            <a:ext cx="393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fi-FI" sz="1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maaseutuverkosto,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Kuvaaja</a:t>
            </a:r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Yrjö Tuunanen</a:t>
            </a:r>
          </a:p>
        </p:txBody>
      </p:sp>
    </p:spTree>
    <p:extLst>
      <p:ext uri="{BB962C8B-B14F-4D97-AF65-F5344CB8AC3E}">
        <p14:creationId xmlns:p14="http://schemas.microsoft.com/office/powerpoint/2010/main" val="41041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8F687-B057-B456-A3B8-F2B23AA0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Vipu mobiili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3B3445-FE19-065C-2293-5E660C0D71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568553"/>
            <a:ext cx="4356652" cy="411418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Vipu-mobiilissa on ollut keväästä 2023 mahdollista ottaa paikkaan sidottuja kuvia Kuvat -osiossa tilan omaan kuvakirjastoon. Selvityspyynnössä itsessään on myös kuvan ottamiseen liittyvä toiminnallisuus. </a:t>
            </a:r>
          </a:p>
          <a:p>
            <a:r>
              <a:rPr lang="fi-FI" sz="2000" dirty="0"/>
              <a:t>Reagoimalla saamaasi selvityspyyntöön voit välttyä seuraamuksilta</a:t>
            </a:r>
          </a:p>
          <a:p>
            <a:r>
              <a:rPr lang="fi-FI" dirty="0"/>
              <a:t>Päivitä muuttuneet puhelinnumero ja sähköpostiosoite vipu-palveluun</a:t>
            </a:r>
          </a:p>
          <a:p>
            <a:pPr lvl="1"/>
            <a:r>
              <a:rPr lang="fi-FI" dirty="0"/>
              <a:t>Vipu palvelu pyytää tarkistamaan tiedon palveluun kirjautuessa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977E834-9DF5-F13C-E7CB-5FF9EE79C54A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7330770" y="892971"/>
            <a:ext cx="338357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Kuva 1">
            <a:extLst>
              <a:ext uri="{FF2B5EF4-FFF2-40B4-BE49-F238E27FC236}">
                <a16:creationId xmlns:a16="http://schemas.microsoft.com/office/drawing/2014/main" id="{4BB23DED-2FF7-56E5-6F3B-BDF703DE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598">
            <a:off x="8934450" y="1081088"/>
            <a:ext cx="296545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Kuva 2">
            <a:extLst>
              <a:ext uri="{FF2B5EF4-FFF2-40B4-BE49-F238E27FC236}">
                <a16:creationId xmlns:a16="http://schemas.microsoft.com/office/drawing/2014/main" id="{CC4E5911-5C72-C565-9476-D2631C45E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8856">
            <a:off x="6972300" y="1501775"/>
            <a:ext cx="2352675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Kuva 3">
            <a:extLst>
              <a:ext uri="{FF2B5EF4-FFF2-40B4-BE49-F238E27FC236}">
                <a16:creationId xmlns:a16="http://schemas.microsoft.com/office/drawing/2014/main" id="{46F532C0-7D1C-D25C-7C7F-1F2172F92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974">
            <a:off x="2335213" y="1450975"/>
            <a:ext cx="21923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Kuva 4">
            <a:extLst>
              <a:ext uri="{FF2B5EF4-FFF2-40B4-BE49-F238E27FC236}">
                <a16:creationId xmlns:a16="http://schemas.microsoft.com/office/drawing/2014/main" id="{660A5DEC-9F55-5850-C412-38EE39E90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535">
            <a:off x="341313" y="1646238"/>
            <a:ext cx="232251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Kuva 1">
            <a:extLst>
              <a:ext uri="{FF2B5EF4-FFF2-40B4-BE49-F238E27FC236}">
                <a16:creationId xmlns:a16="http://schemas.microsoft.com/office/drawing/2014/main" id="{B8164815-032F-0677-D59B-AC6BDE1A2F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52550"/>
            <a:ext cx="2268537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962A9-96AE-54D1-BA18-760771855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Ennakkotietoa pinta-alatukimuutoksista 2024 ja vähän kertausta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76D0D6-95D3-0454-1FF4-423FB6E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29" y="4269671"/>
            <a:ext cx="5327009" cy="609199"/>
          </a:xfrm>
        </p:spPr>
        <p:txBody>
          <a:bodyPr/>
          <a:lstStyle/>
          <a:p>
            <a:r>
              <a:rPr lang="fi-FI" dirty="0"/>
              <a:t>Kalvot perustuvat lausunnolla oleviin asetusluonnoksiin. </a:t>
            </a:r>
          </a:p>
        </p:txBody>
      </p:sp>
    </p:spTree>
    <p:extLst>
      <p:ext uri="{BB962C8B-B14F-4D97-AF65-F5344CB8AC3E}">
        <p14:creationId xmlns:p14="http://schemas.microsoft.com/office/powerpoint/2010/main" val="282120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F5C701-E5A6-4A51-B6C3-371D1EBA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15839"/>
            <a:ext cx="5211301" cy="8511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Ympäristökorvaus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isällön paikkamerkki 4" descr="Kuva, joka sisältää kohteen henkilö, sisä-, tietokone, toimistotarvikkeet&#10;&#10;Kuvaus luotu automaattisesti">
            <a:extLst>
              <a:ext uri="{FF2B5EF4-FFF2-40B4-BE49-F238E27FC236}">
                <a16:creationId xmlns:a16="http://schemas.microsoft.com/office/drawing/2014/main" id="{6ABA19B0-E335-C836-0611-6E4DF937B390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3"/>
          <a:srcRect r="9579"/>
          <a:stretch/>
        </p:blipFill>
        <p:spPr>
          <a:xfrm>
            <a:off x="20" y="-18829"/>
            <a:ext cx="5433960" cy="3455514"/>
          </a:xfrm>
          <a:prstGeom prst="rect">
            <a:avLst/>
          </a:prstGeom>
        </p:spPr>
      </p:pic>
      <p:pic>
        <p:nvPicPr>
          <p:cNvPr id="6" name="Kuva 5" descr="Kuva, joka sisältää kohteen ruoho, piha-, kasvi, maisema&#10;&#10;Kuvaus luotu automaattisesti">
            <a:extLst>
              <a:ext uri="{FF2B5EF4-FFF2-40B4-BE49-F238E27FC236}">
                <a16:creationId xmlns:a16="http://schemas.microsoft.com/office/drawing/2014/main" id="{DAB41B77-A06C-698E-41E7-C1FC0B5A5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6" r="6985"/>
          <a:stretch/>
        </p:blipFill>
        <p:spPr>
          <a:xfrm>
            <a:off x="20" y="3421856"/>
            <a:ext cx="5433962" cy="344783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23615DC-F5A3-677C-DB79-DA387F11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B2E658-9767-8805-2BCB-63F4F3AEC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A709A9-EE8C-7D2E-43D2-E8A342BA0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0CF529-FA92-59C6-EAF4-5534F723F3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5999" y="1166942"/>
            <a:ext cx="5211301" cy="413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700" dirty="0">
                <a:latin typeface="+mn-lt"/>
                <a:ea typeface="+mn-ea"/>
                <a:cs typeface="+mn-cs"/>
              </a:rPr>
              <a:t>Jos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valitsit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ympäristösitoumuksen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ilmasto</a:t>
            </a:r>
            <a:r>
              <a:rPr lang="en-US" sz="1700" dirty="0">
                <a:latin typeface="+mn-lt"/>
                <a:ea typeface="+mn-ea"/>
                <a:cs typeface="+mn-cs"/>
              </a:rPr>
              <a:t>- ja </a:t>
            </a:r>
            <a:r>
              <a:rPr lang="en-US" sz="1700" dirty="0" err="1">
                <a:latin typeface="+mn-lt"/>
                <a:ea typeface="+mn-ea"/>
                <a:cs typeface="+mn-cs"/>
              </a:rPr>
              <a:t>ympäristökoulutus</a:t>
            </a:r>
            <a:r>
              <a:rPr lang="en-US" sz="1700" dirty="0">
                <a:latin typeface="+mn-lt"/>
                <a:ea typeface="+mn-ea"/>
                <a:cs typeface="+mn-cs"/>
              </a:rPr>
              <a:t> –</a:t>
            </a:r>
            <a:r>
              <a:rPr lang="en-US" sz="1700" dirty="0" err="1">
                <a:latin typeface="+mn-lt"/>
                <a:ea typeface="+mn-ea"/>
                <a:cs typeface="+mn-cs"/>
              </a:rPr>
              <a:t>toimenpiteen</a:t>
            </a:r>
            <a:r>
              <a:rPr lang="en-US" sz="1700" dirty="0">
                <a:latin typeface="+mn-lt"/>
                <a:ea typeface="+mn-ea"/>
                <a:cs typeface="+mn-cs"/>
              </a:rPr>
              <a:t>.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Muista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suorittaa</a:t>
            </a:r>
            <a:r>
              <a:rPr lang="en-US" sz="1700" dirty="0">
                <a:latin typeface="+mn-lt"/>
                <a:ea typeface="+mn-ea"/>
                <a:cs typeface="+mn-cs"/>
              </a:rPr>
              <a:t> 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verkkokoulutus</a:t>
            </a:r>
            <a:r>
              <a:rPr lang="en-US" sz="1700" dirty="0">
                <a:latin typeface="+mn-lt"/>
                <a:ea typeface="+mn-ea"/>
                <a:cs typeface="+mn-cs"/>
              </a:rPr>
              <a:t> 30.4.2024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mennessä</a:t>
            </a:r>
            <a:r>
              <a:rPr lang="en-US" sz="1700" dirty="0"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700" dirty="0" err="1">
                <a:latin typeface="+mn-lt"/>
                <a:ea typeface="+mn-ea"/>
                <a:cs typeface="+mn-cs"/>
              </a:rPr>
              <a:t>Verkkokoulutus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avautuu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helmi</a:t>
            </a:r>
            <a:r>
              <a:rPr lang="en-US" sz="1700" dirty="0">
                <a:latin typeface="+mn-lt"/>
                <a:ea typeface="+mn-ea"/>
                <a:cs typeface="+mn-cs"/>
              </a:rPr>
              <a:t>–</a:t>
            </a:r>
            <a:r>
              <a:rPr lang="en-US" sz="1700" dirty="0" err="1">
                <a:latin typeface="+mn-lt"/>
                <a:ea typeface="+mn-ea"/>
                <a:cs typeface="+mn-cs"/>
              </a:rPr>
              <a:t>maaliskuussa</a:t>
            </a:r>
            <a:r>
              <a:rPr lang="en-US" sz="1700" dirty="0">
                <a:latin typeface="+mn-lt"/>
                <a:ea typeface="+mn-ea"/>
                <a:cs typeface="+mn-cs"/>
              </a:rPr>
              <a:t> 2024.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Koulutuksen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voi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suorittaa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kuka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tahansa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maatilan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osallisista</a:t>
            </a:r>
            <a:r>
              <a:rPr lang="en-US" sz="1700" dirty="0">
                <a:latin typeface="+mn-lt"/>
                <a:ea typeface="+mn-ea"/>
                <a:cs typeface="+mn-cs"/>
              </a:rPr>
              <a:t>.</a:t>
            </a:r>
          </a:p>
          <a:p>
            <a:endParaRPr lang="en-US" sz="1700" dirty="0">
              <a:latin typeface="+mn-lt"/>
              <a:ea typeface="+mn-ea"/>
              <a:cs typeface="+mn-cs"/>
            </a:endParaRPr>
          </a:p>
          <a:p>
            <a:r>
              <a:rPr lang="en-US" sz="1700" dirty="0" err="1">
                <a:latin typeface="+mn-lt"/>
                <a:ea typeface="+mn-ea"/>
                <a:cs typeface="+mn-cs"/>
              </a:rPr>
              <a:t>Suojavyöhykkeeksi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soveltuva</a:t>
            </a:r>
            <a:r>
              <a:rPr lang="en-US" sz="1700" dirty="0">
                <a:latin typeface="+mn-lt"/>
                <a:ea typeface="+mn-ea"/>
                <a:cs typeface="+mn-cs"/>
              </a:rPr>
              <a:t> ala </a:t>
            </a:r>
            <a:r>
              <a:rPr lang="en-US" sz="1700" dirty="0" err="1">
                <a:latin typeface="+mn-lt"/>
                <a:ea typeface="+mn-ea"/>
                <a:cs typeface="+mn-cs"/>
              </a:rPr>
              <a:t>laajentunut</a:t>
            </a:r>
            <a:r>
              <a:rPr lang="en-US" sz="1700" dirty="0">
                <a:latin typeface="+mn-lt"/>
                <a:ea typeface="+mn-ea"/>
                <a:cs typeface="+mn-cs"/>
              </a:rPr>
              <a:t>.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Vipupalveluun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päivittyy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karttataso</a:t>
            </a:r>
            <a:r>
              <a:rPr lang="en-US" sz="1700" dirty="0">
                <a:latin typeface="+mn-lt"/>
                <a:ea typeface="+mn-ea"/>
                <a:cs typeface="+mn-cs"/>
              </a:rPr>
              <a:t>. </a:t>
            </a:r>
            <a:r>
              <a:rPr lang="en-US" sz="1700" dirty="0" err="1">
                <a:latin typeface="+mn-lt"/>
                <a:ea typeface="+mn-ea"/>
                <a:cs typeface="+mn-cs"/>
              </a:rPr>
              <a:t>Ennakkoon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katsottavissa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>
                <a:latin typeface="+mn-lt"/>
                <a:ea typeface="+mn-ea"/>
                <a:cs typeface="+mn-cs"/>
                <a:hlinkClick r:id="rId5"/>
              </a:rPr>
              <a:t>https://ely.maps.arcgis.com/apps/instant/sidebar/index.html?appid=b08ea669fd094dba94c4f24b97cac6ac</a:t>
            </a:r>
            <a:endParaRPr lang="en-US" sz="17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700" dirty="0">
              <a:latin typeface="+mn-lt"/>
              <a:ea typeface="+mn-ea"/>
              <a:cs typeface="+mn-cs"/>
            </a:endParaRPr>
          </a:p>
          <a:p>
            <a:r>
              <a:rPr lang="en-US" sz="1700" dirty="0" err="1">
                <a:latin typeface="+mn-lt"/>
                <a:ea typeface="+mn-ea"/>
                <a:cs typeface="+mn-cs"/>
              </a:rPr>
              <a:t>Viljavuustutkimus</a:t>
            </a:r>
            <a:r>
              <a:rPr lang="en-US" sz="1700" dirty="0">
                <a:latin typeface="+mn-lt"/>
                <a:ea typeface="+mn-ea"/>
                <a:cs typeface="+mn-cs"/>
              </a:rPr>
              <a:t> 5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vuoden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välein</a:t>
            </a:r>
            <a:r>
              <a:rPr lang="en-US" sz="1700" dirty="0">
                <a:latin typeface="+mn-lt"/>
                <a:ea typeface="+mn-ea"/>
                <a:cs typeface="+mn-cs"/>
              </a:rPr>
              <a:t> ja </a:t>
            </a:r>
            <a:r>
              <a:rPr lang="en-US" sz="1700" dirty="0" err="1">
                <a:latin typeface="+mn-lt"/>
                <a:ea typeface="+mn-ea"/>
                <a:cs typeface="+mn-cs"/>
              </a:rPr>
              <a:t>tutkimustulos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oltava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käytössä</a:t>
            </a:r>
            <a:r>
              <a:rPr lang="en-US" sz="1700" dirty="0">
                <a:latin typeface="+mn-lt"/>
                <a:ea typeface="+mn-ea"/>
                <a:cs typeface="+mn-cs"/>
              </a:rPr>
              <a:t>  </a:t>
            </a:r>
            <a:r>
              <a:rPr lang="en-US" sz="1700" dirty="0" err="1">
                <a:latin typeface="+mn-lt"/>
                <a:ea typeface="+mn-ea"/>
                <a:cs typeface="+mn-cs"/>
              </a:rPr>
              <a:t>ennen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seuraavaa</a:t>
            </a:r>
            <a:r>
              <a:rPr lang="en-US" sz="1700" dirty="0">
                <a:latin typeface="+mn-lt"/>
                <a:ea typeface="+mn-ea"/>
                <a:cs typeface="+mn-cs"/>
              </a:rPr>
              <a:t> </a:t>
            </a:r>
            <a:r>
              <a:rPr lang="en-US" sz="1700" dirty="0" err="1">
                <a:latin typeface="+mn-lt"/>
                <a:ea typeface="+mn-ea"/>
                <a:cs typeface="+mn-cs"/>
              </a:rPr>
              <a:t>lannoitusta</a:t>
            </a:r>
            <a:endParaRPr lang="en-US" sz="1700" dirty="0">
              <a:latin typeface="+mn-lt"/>
              <a:ea typeface="+mn-ea"/>
              <a:cs typeface="+mn-cs"/>
            </a:endParaRPr>
          </a:p>
          <a:p>
            <a:pPr lvl="1"/>
            <a:r>
              <a:rPr lang="fi-FI" sz="1600" dirty="0">
                <a:latin typeface="+mn-lt"/>
              </a:rPr>
              <a:t>Peruslohkolla on oltava voimassa oleva viljavuustutkimus, jos peruslohkolla on satokasvi tai peruslohkoa saa lannoittaa</a:t>
            </a:r>
            <a:endParaRPr lang="en-US" sz="1500" dirty="0">
              <a:latin typeface="+mn-lt"/>
              <a:ea typeface="+mn-ea"/>
              <a:cs typeface="+mn-cs"/>
            </a:endParaRPr>
          </a:p>
          <a:p>
            <a:pPr lvl="1"/>
            <a:r>
              <a:rPr lang="en-US" sz="1600" dirty="0" err="1">
                <a:latin typeface="+mn-lt"/>
                <a:ea typeface="+mn-ea"/>
                <a:cs typeface="+mn-cs"/>
              </a:rPr>
              <a:t>Koskee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myös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uusia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hallintaan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tulleita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lohkoja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4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30C0EF-C275-3FCF-A81D-3E01B4BF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Nurmien niitto 15.9 mennessä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7C221B-3326-F45B-9155-6F955ABEE9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153" y="1726059"/>
            <a:ext cx="4456860" cy="3956674"/>
          </a:xfrm>
        </p:spPr>
        <p:txBody>
          <a:bodyPr>
            <a:normAutofit fontScale="92500"/>
          </a:bodyPr>
          <a:lstStyle/>
          <a:p>
            <a:r>
              <a:rPr lang="fi-FI" dirty="0"/>
              <a:t>Nurmet, viherkesanto</a:t>
            </a:r>
          </a:p>
          <a:p>
            <a:r>
              <a:rPr lang="fi-FI" dirty="0"/>
              <a:t>Luonnonhoitonurmi, joka toinen vuosi</a:t>
            </a:r>
          </a:p>
          <a:p>
            <a:r>
              <a:rPr lang="fi-FI" dirty="0"/>
              <a:t>Viherlannoitusnurmi</a:t>
            </a:r>
          </a:p>
          <a:p>
            <a:r>
              <a:rPr lang="fi-FI" dirty="0"/>
              <a:t>Keväälle perustettu nurmi täyttää maataloustoiminnan</a:t>
            </a:r>
          </a:p>
          <a:p>
            <a:r>
              <a:rPr lang="fi-FI" dirty="0"/>
              <a:t>Ympäristökorvauksen lohkokohtainen toimenpiteiden turvepeltojen nurmet ja suojavyöhykkeen kasvustot on niitettävä ja korjattava vuosittain viimeistään 15 päivänä syyskuuta</a:t>
            </a:r>
          </a:p>
          <a:p>
            <a:r>
              <a:rPr lang="fi-FI" dirty="0"/>
              <a:t>Myös laidunnus täyttää niiton ja kasvuston korjaamisen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ruoho, piha-, traktori, maatila&#10;&#10;Kuvaus luotu automaattisesti">
            <a:extLst>
              <a:ext uri="{FF2B5EF4-FFF2-40B4-BE49-F238E27FC236}">
                <a16:creationId xmlns:a16="http://schemas.microsoft.com/office/drawing/2014/main" id="{E7C14554-DD18-12C8-4FC3-FDD01FE9AE07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>
          <a:blip r:embed="rId3"/>
          <a:stretch>
            <a:fillRect/>
          </a:stretch>
        </p:blipFill>
        <p:spPr>
          <a:xfrm>
            <a:off x="6105525" y="2743199"/>
            <a:ext cx="5134403" cy="293953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7BE9E0D0-DC98-B3EA-812F-B341E83F3FDF}"/>
              </a:ext>
            </a:extLst>
          </p:cNvPr>
          <p:cNvSpPr txBox="1"/>
          <p:nvPr/>
        </p:nvSpPr>
        <p:spPr>
          <a:xfrm>
            <a:off x="7900826" y="5651505"/>
            <a:ext cx="393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fi-FI" sz="12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maaseutuverkosto,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Kuvaaja</a:t>
            </a:r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Martina </a:t>
            </a:r>
            <a:r>
              <a:rPr lang="fi-F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Motzbäuchel</a:t>
            </a:r>
            <a:endParaRPr lang="fi-F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Kuva 8" descr="Kuva, joka sisältää kohteen ruoho, piha-, lehmä, Maitokarja&#10;&#10;Kuvaus luotu automaattisesti">
            <a:extLst>
              <a:ext uri="{FF2B5EF4-FFF2-40B4-BE49-F238E27FC236}">
                <a16:creationId xmlns:a16="http://schemas.microsoft.com/office/drawing/2014/main" id="{86729541-78E0-7C2E-CEBE-2675D435C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6" y="356717"/>
            <a:ext cx="5134402" cy="26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75131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6a6fe3-5e51-4f39-bd65-8b3cfa91f86b">
      <Terms xmlns="http://schemas.microsoft.com/office/infopath/2007/PartnerControls"/>
    </lcf76f155ced4ddcb4097134ff3c332f>
    <TaxCatchAll xmlns="b7cdc5b8-18ec-4981-b8af-674272c1cf5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EB55A13380C984D9A4693232EF531BD" ma:contentTypeVersion="9" ma:contentTypeDescription="Luo uusi asiakirja." ma:contentTypeScope="" ma:versionID="2496c0538129fa567d7875c57559c939">
  <xsd:schema xmlns:xsd="http://www.w3.org/2001/XMLSchema" xmlns:xs="http://www.w3.org/2001/XMLSchema" xmlns:p="http://schemas.microsoft.com/office/2006/metadata/properties" xmlns:ns2="ca6a6fe3-5e51-4f39-bd65-8b3cfa91f86b" xmlns:ns3="b7cdc5b8-18ec-4981-b8af-674272c1cf5e" targetNamespace="http://schemas.microsoft.com/office/2006/metadata/properties" ma:root="true" ma:fieldsID="f4f45f9d7c79db3b463285406adce59a" ns2:_="" ns3:_="">
    <xsd:import namespace="ca6a6fe3-5e51-4f39-bd65-8b3cfa91f86b"/>
    <xsd:import namespace="b7cdc5b8-18ec-4981-b8af-674272c1c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a6fe3-5e51-4f39-bd65-8b3cfa91f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dc5b8-18ec-4981-b8af-674272c1cf5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d761ac4-bc18-492f-8dd5-a3100413976e}" ma:internalName="TaxCatchAll" ma:showField="CatchAllData" ma:web="b7cdc5b8-18ec-4981-b8af-674272c1c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187C2-0C8C-4FD7-90A3-79E7C80C8BFE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b7cdc5b8-18ec-4981-b8af-674272c1cf5e"/>
    <ds:schemaRef ds:uri="ca6a6fe3-5e51-4f39-bd65-8b3cfa91f86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683E51-FD90-4D3C-872D-02F95E760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a6fe3-5e51-4f39-bd65-8b3cfa91f86b"/>
    <ds:schemaRef ds:uri="b7cdc5b8-18ec-4981-b8af-674272c1c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5590</TotalTime>
  <Words>862</Words>
  <Application>Microsoft Office PowerPoint</Application>
  <PresentationFormat>Laajakuva</PresentationFormat>
  <Paragraphs>118</Paragraphs>
  <Slides>14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Roboto</vt:lpstr>
      <vt:lpstr>Tahoma</vt:lpstr>
      <vt:lpstr>Sisältökalvot</vt:lpstr>
      <vt:lpstr>Sisältökalvot - Ei alareunaa</vt:lpstr>
      <vt:lpstr>Kannet, välikalvot, loppukalvot</vt:lpstr>
      <vt:lpstr>Graafiset elementit</vt:lpstr>
      <vt:lpstr>Syysilmoituksen monitorointi</vt:lpstr>
      <vt:lpstr>Kesä 2023 monitorointi </vt:lpstr>
      <vt:lpstr>Selvityspyyntövastausten käsittely </vt:lpstr>
      <vt:lpstr>Myös kasvipeitteisyyttä tarkastellaan satelliittiseurannalla</vt:lpstr>
      <vt:lpstr>Vipu mobiili</vt:lpstr>
      <vt:lpstr>PowerPoint-esitys</vt:lpstr>
      <vt:lpstr>Ennakkotietoa pinta-alatukimuutoksista 2024 ja vähän kertausta</vt:lpstr>
      <vt:lpstr>Ympäristökorvaus</vt:lpstr>
      <vt:lpstr>Nurmien niitto 15.9 mennessä</vt:lpstr>
      <vt:lpstr>Suojakaista</vt:lpstr>
      <vt:lpstr>Erikoiskasvipalkkio </vt:lpstr>
      <vt:lpstr>Kasvipeitteisyyksien  säilyttämisajat</vt:lpstr>
      <vt:lpstr>Yleisempien kasvien tukitasot 2024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Tammela Pirjo</cp:lastModifiedBy>
  <cp:revision>236</cp:revision>
  <cp:lastPrinted>2018-08-24T13:32:20Z</cp:lastPrinted>
  <dcterms:created xsi:type="dcterms:W3CDTF">2022-04-05T10:40:53Z</dcterms:created>
  <dcterms:modified xsi:type="dcterms:W3CDTF">2024-01-18T08:49:26Z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0x010100DEB55A13380C984D9A4693232EF531BD</vt:lpwstr>
  </property>
</Properties>
</file>