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56" r:id="rId2"/>
    <p:sldId id="277" r:id="rId3"/>
    <p:sldId id="264" r:id="rId4"/>
    <p:sldId id="266" r:id="rId5"/>
    <p:sldId id="340" r:id="rId6"/>
    <p:sldId id="279" r:id="rId7"/>
    <p:sldId id="282" r:id="rId8"/>
    <p:sldId id="356" r:id="rId9"/>
    <p:sldId id="351" r:id="rId10"/>
    <p:sldId id="352" r:id="rId11"/>
    <p:sldId id="353" r:id="rId12"/>
    <p:sldId id="354" r:id="rId13"/>
    <p:sldId id="355" r:id="rId14"/>
    <p:sldId id="281" r:id="rId15"/>
    <p:sldId id="289" r:id="rId16"/>
    <p:sldId id="339" r:id="rId17"/>
    <p:sldId id="260" r:id="rId18"/>
    <p:sldId id="313" r:id="rId19"/>
    <p:sldId id="275" r:id="rId20"/>
    <p:sldId id="302" r:id="rId21"/>
    <p:sldId id="300" r:id="rId22"/>
    <p:sldId id="301" r:id="rId23"/>
    <p:sldId id="306" r:id="rId24"/>
    <p:sldId id="337" r:id="rId25"/>
    <p:sldId id="307" r:id="rId26"/>
    <p:sldId id="308" r:id="rId27"/>
    <p:sldId id="309" r:id="rId28"/>
    <p:sldId id="310" r:id="rId29"/>
    <p:sldId id="303" r:id="rId30"/>
    <p:sldId id="304" r:id="rId31"/>
    <p:sldId id="311" r:id="rId32"/>
    <p:sldId id="263" r:id="rId33"/>
    <p:sldId id="312" r:id="rId34"/>
    <p:sldId id="294" r:id="rId35"/>
    <p:sldId id="295" r:id="rId36"/>
    <p:sldId id="297" r:id="rId37"/>
    <p:sldId id="291" r:id="rId38"/>
    <p:sldId id="315" r:id="rId39"/>
    <p:sldId id="323" r:id="rId40"/>
    <p:sldId id="324" r:id="rId41"/>
    <p:sldId id="338" r:id="rId42"/>
    <p:sldId id="280" r:id="rId43"/>
    <p:sldId id="334" r:id="rId44"/>
    <p:sldId id="314" r:id="rId45"/>
    <p:sldId id="316" r:id="rId46"/>
    <p:sldId id="319" r:id="rId47"/>
    <p:sldId id="322" r:id="rId48"/>
    <p:sldId id="332" r:id="rId49"/>
    <p:sldId id="318" r:id="rId50"/>
    <p:sldId id="320" r:id="rId51"/>
    <p:sldId id="333" r:id="rId52"/>
    <p:sldId id="321" r:id="rId53"/>
    <p:sldId id="341" r:id="rId54"/>
    <p:sldId id="292" r:id="rId55"/>
    <p:sldId id="262" r:id="rId56"/>
    <p:sldId id="335" r:id="rId57"/>
    <p:sldId id="326" r:id="rId58"/>
    <p:sldId id="327" r:id="rId59"/>
    <p:sldId id="293" r:id="rId60"/>
    <p:sldId id="261" r:id="rId61"/>
    <p:sldId id="336" r:id="rId62"/>
    <p:sldId id="328" r:id="rId63"/>
    <p:sldId id="342" r:id="rId64"/>
    <p:sldId id="350" r:id="rId65"/>
    <p:sldId id="258" r:id="rId6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41" autoAdjust="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outlineViewPr>
    <p:cViewPr>
      <p:scale>
        <a:sx n="33" d="100"/>
        <a:sy n="33" d="100"/>
      </p:scale>
      <p:origin x="0" y="-803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60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471C0-C392-4773-9AD2-9647845CAC92}" type="datetimeFigureOut">
              <a:rPr lang="fi-FI" smtClean="0"/>
              <a:t>15.1.2024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FD649-2348-4692-8D27-A4CB26FC37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76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67ED7411-50E1-4A24-BC6E-7F923BA1C1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47009B8-95B6-4321-B7E7-BCADEFF1B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702570DE-E62A-4901-9114-B20404E48A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F179B8-15DA-4E5B-90E2-F0060B608B05}" type="slidenum">
              <a:rPr lang="uk-UA" alt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1346486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B9CBFF2-1FDC-0818-DD34-E9C953BA42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46E892F-4F22-5F5C-7076-00D97E393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1271588"/>
            <a:ext cx="5518150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9851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30EB8AA8-DC65-AB0E-FF84-61201C795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017535" y="1825624"/>
            <a:ext cx="5024231" cy="4351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4000"/>
              </a:lnSpc>
              <a:defRPr sz="38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98" y="1825625"/>
            <a:ext cx="502423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6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1469F54-FBA8-311C-FD39-075B4E5DD5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1A2C48D1-BBBC-4046-A9BE-0B216E0094BD}" type="slidenum">
              <a:rPr lang="sv-FI"/>
              <a:pPr>
                <a:defRPr/>
              </a:pPr>
              <a:t>‹#›</a:t>
            </a:fld>
            <a:endParaRPr lang="sv-FI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57AAC0D4-5060-9E5F-39B5-D5CA266D25B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29016875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&amp; 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AA5B0A0-EB60-B5E2-7F8B-FB648579A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aulukon paikkamerkki 4"/>
          <p:cNvSpPr>
            <a:spLocks noGrp="1"/>
          </p:cNvSpPr>
          <p:nvPr>
            <p:ph type="tbl" sz="quarter" idx="16"/>
          </p:nvPr>
        </p:nvSpPr>
        <p:spPr>
          <a:xfrm>
            <a:off x="6017534" y="1825625"/>
            <a:ext cx="5024231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fi-FI" noProof="0"/>
              <a:t>Lisää taulukko napsauttamalla kuvaketta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4000"/>
              </a:lnSpc>
              <a:defRPr sz="38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98" y="1825625"/>
            <a:ext cx="502423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6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6F58F-87CB-BED0-131E-35227B41530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25580D4-4BA4-464A-8ACC-4618429687CA}" type="slidenum">
              <a:rPr lang="sv-FI"/>
              <a:pPr>
                <a:defRPr/>
              </a:pPr>
              <a:t>‹#›</a:t>
            </a:fld>
            <a:endParaRPr lang="sv-FI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E91173A2-4C7C-668D-4A9F-632B5C05402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61305172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&amp; 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52E788E-151B-DC00-2975-0ADE3F839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Kaavion paikkamerkki 7"/>
          <p:cNvSpPr>
            <a:spLocks noGrp="1"/>
          </p:cNvSpPr>
          <p:nvPr>
            <p:ph type="chart" sz="quarter" idx="17"/>
          </p:nvPr>
        </p:nvSpPr>
        <p:spPr>
          <a:xfrm>
            <a:off x="6017533" y="1825625"/>
            <a:ext cx="5024231" cy="4351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4000"/>
              </a:lnSpc>
              <a:defRPr sz="38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98" y="1825625"/>
            <a:ext cx="502423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6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80BC4D-7169-0A54-34F3-774D3F73814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3FFD102-5748-4CD2-A06B-E13E7002FA54}" type="slidenum">
              <a:rPr lang="sv-FI"/>
              <a:pPr>
                <a:defRPr/>
              </a:pPr>
              <a:t>‹#›</a:t>
            </a:fld>
            <a:endParaRPr lang="sv-FI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7B5200A5-6D38-8E6A-BDBB-BD9A9315E7F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0171866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B33B1404-8342-04B9-2FEB-FE03A7894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4000"/>
              </a:lnSpc>
              <a:defRPr sz="38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99" y="1825625"/>
            <a:ext cx="2580862" cy="435133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Arial" charset="0"/>
              <a:buChar char="•"/>
              <a:defRPr sz="20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sz="1000"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sz="800"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416081" y="1825625"/>
            <a:ext cx="2580862" cy="435133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Arial" charset="0"/>
              <a:buChar char="•"/>
              <a:defRPr sz="20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sz="1000"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sz="800"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161" y="1825625"/>
            <a:ext cx="2580862" cy="435133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Arial" charset="0"/>
              <a:buChar char="•"/>
              <a:defRPr sz="20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sz="1000"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sz="800"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>
            <a:off x="9152290" y="1825625"/>
            <a:ext cx="2580862" cy="435133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Arial" charset="0"/>
              <a:buChar char="•"/>
              <a:defRPr sz="20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sz="1000"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sz="800"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2C5BAD-608A-DCA3-732C-E3FB85CE26B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A97B6D3-8C99-48F9-BCBD-AA4DD19ADA33}" type="slidenum">
              <a:rPr lang="sv-FI"/>
              <a:pPr>
                <a:defRPr/>
              </a:pPr>
              <a:t>‹#›</a:t>
            </a:fld>
            <a:endParaRPr lang="sv-FI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07247062-F257-3D15-BEF0-72B9DD7B70C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7288802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8727A58E-7D18-9438-5E91-A0F6F033B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6016833" y="1825625"/>
            <a:ext cx="502423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6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4000"/>
              </a:lnSpc>
              <a:defRPr sz="38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98" y="1825625"/>
            <a:ext cx="502423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6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8F1D79-EDB7-2263-552F-13F0B0D0EF4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2B8DCE7-59E0-40F7-AA67-599093DD64BB}" type="slidenum">
              <a:rPr lang="sv-FI"/>
              <a:pPr>
                <a:defRPr/>
              </a:pPr>
              <a:t>‹#›</a:t>
            </a:fld>
            <a:endParaRPr lang="sv-FI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D99DD40-F741-C993-BA4D-F0476F5AFA7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22887162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for graphs e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7CBBFC2F-1686-E7FD-6B8C-E7401F5FF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4000"/>
              </a:lnSpc>
              <a:defRPr sz="38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98F5B3-3E7F-ABAC-59CE-5E061183A0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B6FA5C5-770C-47B6-BABE-3271F461766D}" type="slidenum">
              <a:rPr lang="sv-FI"/>
              <a:pPr>
                <a:defRPr/>
              </a:pPr>
              <a:t>‹#›</a:t>
            </a:fld>
            <a:endParaRPr lang="sv-FI"/>
          </a:p>
        </p:txBody>
      </p:sp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0F445627-BA7F-A8E6-BD51-6BF421F6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2066234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>
            <a:extLst>
              <a:ext uri="{FF2B5EF4-FFF2-40B4-BE49-F238E27FC236}">
                <a16:creationId xmlns:a16="http://schemas.microsoft.com/office/drawing/2014/main" id="{DDDF9C04-6FE1-E0CD-70A9-1B3777A677B4}"/>
              </a:ext>
            </a:extLst>
          </p:cNvPr>
          <p:cNvSpPr txBox="1">
            <a:spLocks/>
          </p:cNvSpPr>
          <p:nvPr/>
        </p:nvSpPr>
        <p:spPr>
          <a:xfrm>
            <a:off x="5230813" y="1325563"/>
            <a:ext cx="1968500" cy="114935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i-FI" sz="10000" dirty="0">
                <a:solidFill>
                  <a:schemeClr val="accent1"/>
                </a:solidFill>
              </a:rPr>
              <a:t>”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5CA602D-AEE1-AF3B-0251-ABC094D67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930" y="1907679"/>
            <a:ext cx="10278140" cy="31075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6500"/>
              </a:lnSpc>
              <a:defRPr sz="60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956930" y="5319423"/>
            <a:ext cx="10278140" cy="8456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4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BB5B7E-A866-02D6-A778-7B073C8E87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D24C264-5B78-4127-997F-76E3F0B40ABF}" type="slidenum">
              <a:rPr lang="sv-FI"/>
              <a:pPr>
                <a:defRPr/>
              </a:pPr>
              <a:t>‹#›</a:t>
            </a:fld>
            <a:endParaRPr lang="sv-FI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C9D1984F-C2E0-3BD2-8A7D-168A2D8A34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0537487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>
            <a:extLst>
              <a:ext uri="{FF2B5EF4-FFF2-40B4-BE49-F238E27FC236}">
                <a16:creationId xmlns:a16="http://schemas.microsoft.com/office/drawing/2014/main" id="{DEB58A3D-5063-DC8A-F5A8-023CE3739358}"/>
              </a:ext>
            </a:extLst>
          </p:cNvPr>
          <p:cNvSpPr txBox="1">
            <a:spLocks/>
          </p:cNvSpPr>
          <p:nvPr/>
        </p:nvSpPr>
        <p:spPr>
          <a:xfrm>
            <a:off x="5230813" y="1325563"/>
            <a:ext cx="1968500" cy="114935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i-FI" sz="10000" dirty="0"/>
              <a:t>”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42FA8FB-5FB6-44F1-5B1C-A6D6F623A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930" y="1907679"/>
            <a:ext cx="10278140" cy="31075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6500"/>
              </a:lnSpc>
              <a:defRPr sz="60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956930" y="5319423"/>
            <a:ext cx="10278140" cy="8456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F6DE3D-2EB4-6911-3AE7-D353E8FDC7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112E636-D161-4D2B-9AC8-48AE55BFF7C4}" type="slidenum">
              <a:rPr lang="sv-FI"/>
              <a:pPr>
                <a:defRPr/>
              </a:pPr>
              <a:t>‹#›</a:t>
            </a:fld>
            <a:endParaRPr lang="sv-FI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E863B1BA-F122-DF54-71F7-2A47C4E78AC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8537034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0DAFD-EDEA-0093-C77F-36251AD18711}"/>
              </a:ext>
            </a:extLst>
          </p:cNvPr>
          <p:cNvSpPr txBox="1">
            <a:spLocks/>
          </p:cNvSpPr>
          <p:nvPr/>
        </p:nvSpPr>
        <p:spPr>
          <a:xfrm>
            <a:off x="565150" y="5365750"/>
            <a:ext cx="4662488" cy="85725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ts val="6500"/>
              </a:lnSpc>
              <a:spcBef>
                <a:spcPct val="0"/>
              </a:spcBef>
              <a:buNone/>
              <a:defRPr sz="3200" b="1" kern="1200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pPr fontAlgn="auto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1800" b="0" dirty="0" err="1"/>
              <a:t>Sitaatin</a:t>
            </a:r>
            <a:r>
              <a:rPr lang="en-US" sz="1800" b="0" dirty="0"/>
              <a:t> </a:t>
            </a:r>
            <a:r>
              <a:rPr lang="en-US" sz="1800" b="0" dirty="0" err="1"/>
              <a:t>lähde</a:t>
            </a:r>
            <a:endParaRPr lang="fi-FI" sz="1800" b="0" dirty="0"/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6BEDB072-EC5D-D581-5DB0-BD8B8096D890}"/>
              </a:ext>
            </a:extLst>
          </p:cNvPr>
          <p:cNvSpPr txBox="1">
            <a:spLocks/>
          </p:cNvSpPr>
          <p:nvPr/>
        </p:nvSpPr>
        <p:spPr>
          <a:xfrm>
            <a:off x="1963738" y="990600"/>
            <a:ext cx="1968500" cy="114935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i-FI" sz="10000">
                <a:solidFill>
                  <a:schemeClr val="accent1"/>
                </a:solidFill>
              </a:rPr>
              <a:t>”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B20FA9B-9318-29AB-86E5-355FF2592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64708" y="1628710"/>
            <a:ext cx="4662884" cy="36079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90"/>
              </a:lnSpc>
              <a:spcBef>
                <a:spcPts val="1000"/>
              </a:spcBef>
              <a:defRPr sz="32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796833" y="1628709"/>
            <a:ext cx="4732598" cy="45942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1705C7-C492-B295-D3D2-897C71C56C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D98B81A-5887-4D02-AE66-EF20E90553F8}" type="slidenum">
              <a:rPr lang="sv-FI"/>
              <a:pPr>
                <a:defRPr/>
              </a:pPr>
              <a:t>‹#›</a:t>
            </a:fld>
            <a:endParaRPr lang="sv-FI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092824BF-8D5D-D65C-0FF0-6D45EAA1A2F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42874411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C6B382E-58A2-1296-262E-BC74DBF4FA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340D0CF-9842-1552-2C40-67DA88153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506413"/>
            <a:ext cx="2060575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99595" y="2307960"/>
            <a:ext cx="10058400" cy="15206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722688" y="4178599"/>
            <a:ext cx="4770437" cy="4808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731970" y="4680856"/>
            <a:ext cx="4770437" cy="3285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31970" y="5347393"/>
            <a:ext cx="4770437" cy="128957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47556625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-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908B7E39-5888-50F9-DFB8-BC4DCCBE2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1270000"/>
            <a:ext cx="5508625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32105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45D98FC2-E6E6-C6F9-9C99-97F3BCD0C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508000"/>
            <a:ext cx="2062162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722688" y="4178599"/>
            <a:ext cx="4770437" cy="4808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731970" y="4680856"/>
            <a:ext cx="4770437" cy="3285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31970" y="5347393"/>
            <a:ext cx="4770437" cy="128957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None/>
              <a:defRPr sz="1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99595" y="2307960"/>
            <a:ext cx="10058400" cy="15206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5490138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324E92C1-1DB6-36CF-3335-068ED533A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0" y="-87313"/>
            <a:ext cx="3060700" cy="62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id="{4183231C-8147-7042-070D-DE52FAFD7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35225"/>
            <a:ext cx="66913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96382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sv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0C6C7-22DE-1628-BEC7-0B0B797D7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C3809-93F6-4C8D-9F5C-F968376548EB}" type="datetimeFigureOut">
              <a:rPr lang="sv-FI"/>
              <a:pPr>
                <a:defRPr/>
              </a:pPr>
              <a:t>2024-01-15</a:t>
            </a:fld>
            <a:endParaRPr lang="sv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6A2E46-5A63-326B-2E62-B0ECD95148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CB7F8-7ADD-456D-9807-C8ADD03B34D9}" type="slidenum">
              <a:rPr lang="sv-FI"/>
              <a:pPr>
                <a:defRPr/>
              </a:pPr>
              <a:t>‹#›</a:t>
            </a:fld>
            <a:endParaRPr lang="sv-FI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103CFD6D-704B-A20F-DA68-9F390AD11A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921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- blue log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84E59915-1A26-5E8A-3026-F1F1EAE23C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EB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4439DE8B-CE11-22FC-CC78-0DED22ADD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1270000"/>
            <a:ext cx="5508625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1623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42861933-179A-9CEF-83B5-9EAF7C1304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C88B9524-BCC4-A80C-5360-0F040F65E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390525"/>
            <a:ext cx="3443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F8F7894E-E5C8-8F0F-C9A8-9CD0C4E64CCB}"/>
              </a:ext>
            </a:extLst>
          </p:cNvPr>
          <p:cNvSpPr/>
          <p:nvPr/>
        </p:nvSpPr>
        <p:spPr>
          <a:xfrm>
            <a:off x="1063625" y="1760538"/>
            <a:ext cx="1052513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1193843-4ECD-9D77-F594-BDDA601FF76C}"/>
              </a:ext>
            </a:extLst>
          </p:cNvPr>
          <p:cNvSpPr/>
          <p:nvPr/>
        </p:nvSpPr>
        <p:spPr>
          <a:xfrm>
            <a:off x="1063625" y="4502150"/>
            <a:ext cx="1052513" cy="87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2072953"/>
            <a:ext cx="9144000" cy="220424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ts val="4800"/>
              </a:lnSpc>
              <a:defRPr sz="4500" b="1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557" y="5000796"/>
            <a:ext cx="4056668" cy="4378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968375" y="5589588"/>
            <a:ext cx="4748613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6321287" y="5000626"/>
            <a:ext cx="5406113" cy="7516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400" b="1">
                <a:solidFill>
                  <a:schemeClr val="bg2"/>
                </a:solidFill>
              </a:defRPr>
            </a:lvl1pPr>
            <a:lvl2pPr marL="457200" indent="0" algn="r">
              <a:buNone/>
              <a:defRPr sz="1600" b="1">
                <a:solidFill>
                  <a:schemeClr val="bg2"/>
                </a:solidFill>
              </a:defRPr>
            </a:lvl2pPr>
            <a:lvl3pPr marL="914400" indent="0" algn="r">
              <a:buNone/>
              <a:defRPr sz="1600" b="1">
                <a:solidFill>
                  <a:schemeClr val="bg2"/>
                </a:solidFill>
              </a:defRPr>
            </a:lvl3pPr>
            <a:lvl4pPr marL="1371600" indent="0" algn="r">
              <a:buNone/>
              <a:defRPr sz="1600" b="1">
                <a:solidFill>
                  <a:schemeClr val="bg2"/>
                </a:solidFill>
              </a:defRPr>
            </a:lvl4pPr>
            <a:lvl5pPr marL="1828800" indent="0" algn="r">
              <a:buNone/>
              <a:defRPr sz="1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/>
          </p:nvPr>
        </p:nvSpPr>
        <p:spPr>
          <a:xfrm>
            <a:off x="10193408" y="5752312"/>
            <a:ext cx="1533828" cy="38133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r">
              <a:buNone/>
              <a:defRPr sz="1600">
                <a:solidFill>
                  <a:schemeClr val="bg1"/>
                </a:solidFill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</a:defRPr>
            </a:lvl3pPr>
            <a:lvl4pPr marL="1371600" indent="0" algn="r">
              <a:buNone/>
              <a:defRPr sz="1600">
                <a:solidFill>
                  <a:schemeClr val="bg1"/>
                </a:solidFill>
              </a:defRPr>
            </a:lvl4pPr>
            <a:lvl5pPr marL="1828800" indent="0" algn="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0521888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stra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AA901048-931B-ECE5-C6E9-27A503553F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9602777-CFF0-5308-A66E-D4F0619447EC}"/>
              </a:ext>
            </a:extLst>
          </p:cNvPr>
          <p:cNvSpPr/>
          <p:nvPr/>
        </p:nvSpPr>
        <p:spPr>
          <a:xfrm>
            <a:off x="1063625" y="1760538"/>
            <a:ext cx="1052513" cy="88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44C87A0-7E1D-E03B-2657-0CA43D18DB8A}"/>
              </a:ext>
            </a:extLst>
          </p:cNvPr>
          <p:cNvSpPr/>
          <p:nvPr/>
        </p:nvSpPr>
        <p:spPr>
          <a:xfrm>
            <a:off x="1063625" y="4502150"/>
            <a:ext cx="1052513" cy="873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E1D8F8A7-F6D5-EC35-7E1C-8B22BC4EC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93700"/>
            <a:ext cx="3443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2072953"/>
            <a:ext cx="9144000" cy="220424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ts val="4800"/>
              </a:lnSpc>
              <a:defRPr sz="4500" b="1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557" y="5000796"/>
            <a:ext cx="4056668" cy="4378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968375" y="5589588"/>
            <a:ext cx="4748613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6321287" y="5000626"/>
            <a:ext cx="5406113" cy="7516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400" b="1">
                <a:solidFill>
                  <a:schemeClr val="tx2"/>
                </a:solidFill>
              </a:defRPr>
            </a:lvl1pPr>
            <a:lvl2pPr marL="457200" indent="0" algn="r">
              <a:buNone/>
              <a:defRPr sz="1600" b="1">
                <a:solidFill>
                  <a:schemeClr val="bg2"/>
                </a:solidFill>
              </a:defRPr>
            </a:lvl2pPr>
            <a:lvl3pPr marL="914400" indent="0" algn="r">
              <a:buNone/>
              <a:defRPr sz="1600" b="1">
                <a:solidFill>
                  <a:schemeClr val="bg2"/>
                </a:solidFill>
              </a:defRPr>
            </a:lvl3pPr>
            <a:lvl4pPr marL="1371600" indent="0" algn="r">
              <a:buNone/>
              <a:defRPr sz="1600" b="1">
                <a:solidFill>
                  <a:schemeClr val="bg2"/>
                </a:solidFill>
              </a:defRPr>
            </a:lvl4pPr>
            <a:lvl5pPr marL="1828800" indent="0" algn="r">
              <a:buNone/>
              <a:defRPr sz="1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/>
          </p:nvPr>
        </p:nvSpPr>
        <p:spPr>
          <a:xfrm>
            <a:off x="10193408" y="5752312"/>
            <a:ext cx="1533828" cy="38133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 algn="r">
              <a:buNone/>
              <a:defRPr sz="1600">
                <a:solidFill>
                  <a:schemeClr val="bg1"/>
                </a:solidFill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</a:defRPr>
            </a:lvl3pPr>
            <a:lvl4pPr marL="1371600" indent="0" algn="r">
              <a:buNone/>
              <a:defRPr sz="1600">
                <a:solidFill>
                  <a:schemeClr val="bg1"/>
                </a:solidFill>
              </a:defRPr>
            </a:lvl4pPr>
            <a:lvl5pPr marL="1828800" indent="0" algn="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3570821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stra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A4D67D00-F4AC-034E-66E1-FE2104EFBD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1C76FB23-944B-08DE-8A7A-743D485DDDD6}"/>
              </a:ext>
            </a:extLst>
          </p:cNvPr>
          <p:cNvSpPr/>
          <p:nvPr/>
        </p:nvSpPr>
        <p:spPr>
          <a:xfrm>
            <a:off x="1631950" y="1446213"/>
            <a:ext cx="1052513" cy="88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26A7B8D5-5ABF-2885-DAE7-3130B5F9560A}"/>
              </a:ext>
            </a:extLst>
          </p:cNvPr>
          <p:cNvSpPr/>
          <p:nvPr/>
        </p:nvSpPr>
        <p:spPr>
          <a:xfrm>
            <a:off x="1631950" y="5468938"/>
            <a:ext cx="1052513" cy="88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6C8B310F-D0E4-0EF3-AE1D-BCEE5D7E8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93700"/>
            <a:ext cx="3443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317" y="2140197"/>
            <a:ext cx="9144000" cy="272354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ts val="5500"/>
              </a:lnSpc>
              <a:defRPr sz="4500" b="1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EAC55E-02FE-31EA-A50A-C45C530BFC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20545B8-B99F-4525-AEF8-238A552FA16F}" type="slidenum">
              <a:rPr lang="sv-FI"/>
              <a:pPr>
                <a:defRPr/>
              </a:pPr>
              <a:t>‹#›</a:t>
            </a:fld>
            <a:endParaRPr lang="sv-FI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F7F9E788-091C-D1BA-D557-E9FDA1A5E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538255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B1ABE9B0-34D7-7E2E-FFAF-84F81F6BFC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8C2DC269-7458-B0B3-F8F0-159FB957DB99}"/>
              </a:ext>
            </a:extLst>
          </p:cNvPr>
          <p:cNvSpPr/>
          <p:nvPr/>
        </p:nvSpPr>
        <p:spPr>
          <a:xfrm>
            <a:off x="1631950" y="1446213"/>
            <a:ext cx="1052513" cy="88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45A97C7-20C7-97B7-472A-6763D1A585D4}"/>
              </a:ext>
            </a:extLst>
          </p:cNvPr>
          <p:cNvSpPr/>
          <p:nvPr/>
        </p:nvSpPr>
        <p:spPr>
          <a:xfrm>
            <a:off x="1631950" y="5468938"/>
            <a:ext cx="1052513" cy="88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79B416F-D201-4FA0-FC59-F09B31A03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93700"/>
            <a:ext cx="3443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07317" y="2140197"/>
            <a:ext cx="9144000" cy="272354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ts val="5500"/>
              </a:lnSpc>
              <a:defRPr sz="4500" b="1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43A7936-16B0-9AE0-2AB3-C037C190A9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FI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0A5D1F6-7447-8DA7-EFC6-2BCAB2395E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7745-C089-4707-B1D4-251DED72EDDE}" type="slidenum">
              <a:rPr lang="sv-FI"/>
              <a:pPr>
                <a:defRPr/>
              </a:pPr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92038139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557BD8-36B2-795B-525C-6BEE4678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93700"/>
            <a:ext cx="3443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482229E3-294F-EFE8-3A69-CA1B4E4F263E}"/>
              </a:ext>
            </a:extLst>
          </p:cNvPr>
          <p:cNvSpPr/>
          <p:nvPr/>
        </p:nvSpPr>
        <p:spPr>
          <a:xfrm>
            <a:off x="1631950" y="1446213"/>
            <a:ext cx="1052513" cy="88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6A92370-BF8B-88E3-2D80-A0C07F2ECE2B}"/>
              </a:ext>
            </a:extLst>
          </p:cNvPr>
          <p:cNvSpPr/>
          <p:nvPr/>
        </p:nvSpPr>
        <p:spPr>
          <a:xfrm>
            <a:off x="1631950" y="5468938"/>
            <a:ext cx="1052513" cy="88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07317" y="2140197"/>
            <a:ext cx="9144000" cy="272354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ts val="5500"/>
              </a:lnSpc>
              <a:defRPr sz="4500" b="1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E66337B-03FE-9549-68D0-4DC0A336B1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28ED321-494B-4C7D-B2E2-39207342143E}" type="slidenum">
              <a:rPr lang="sv-FI"/>
              <a:pPr>
                <a:defRPr/>
              </a:pPr>
              <a:t>‹#›</a:t>
            </a:fld>
            <a:endParaRPr lang="sv-FI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F991F766-C3D8-3F4B-66C9-CAFCBC4DF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020199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B9F3D492-7767-D8DA-B507-B13AF28BF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198438"/>
            <a:ext cx="113823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4000"/>
              </a:lnSpc>
              <a:defRPr sz="38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98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6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0384E6-F075-F643-46B9-B2D8E490C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579781A-F69B-423E-BC6A-722851CD14A5}" type="slidenum">
              <a:rPr lang="sv-FI"/>
              <a:pPr>
                <a:defRPr/>
              </a:pPr>
              <a:t>‹#›</a:t>
            </a:fld>
            <a:endParaRPr lang="sv-FI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475B9C54-82AD-A774-BB4E-C6A85F7FE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2682554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C4ABA-D216-B4ED-72F4-250E72891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893391-7C42-4FF7-8D1E-8CA44F588A18}" type="datetimeFigureOut">
              <a:rPr lang="sv-FI"/>
              <a:pPr>
                <a:defRPr/>
              </a:pPr>
              <a:t>2024-01-15</a:t>
            </a:fld>
            <a:endParaRPr lang="sv-FI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ECDF5A-357F-A74D-12DD-E0E85FB45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8738" y="6477000"/>
            <a:ext cx="623887" cy="3000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9C89D5-9600-4471-8C70-7DBF6DDFB532}" type="slidenum">
              <a:rPr lang="sv-FI"/>
              <a:pPr>
                <a:defRPr/>
              </a:pPr>
              <a:t>‹#›</a:t>
            </a:fld>
            <a:endParaRPr lang="sv-FI"/>
          </a:p>
        </p:txBody>
      </p:sp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5CDC8ED7-BBD4-D7A3-2A9E-05C4D3F8C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01025" y="6477000"/>
            <a:ext cx="3152775" cy="300038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04" r:id="rId22"/>
  </p:sldLayoutIdLst>
  <p:transition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ph9kpsL2Lc" TargetMode="Externa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okavirasto.fi/tuet/maatalous/oppaat/hakuoppaat/hakuoppaat/peltotukien-hakuopas/peltotukien-hakuopas-2023/" TargetMode="External"/><Relationship Id="rId7" Type="http://schemas.openxmlformats.org/officeDocument/2006/relationships/hyperlink" Target="https://www.ruokavirasto.fi/tuet/maatalous/peltotuet/luonnonmukainen-tuotanto/luonnonmukaisen-tuotannon-korvauksen-sitoumusehdot/luonnonmukaisen-tuotannon-korvauksen-sitoumusehdot-2023/" TargetMode="External"/><Relationship Id="rId2" Type="http://schemas.openxmlformats.org/officeDocument/2006/relationships/hyperlink" Target="https://www.ruokavirasto.fi/tuet/maatalous/oppaat/hakuoppaat/hakuoppaat/syysilmoitus/syysilmoitus-2023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ruokavirasto.fi/tuet/maatalous/peltotuet/ymparistokorvaus/ymparistokorvauksen-sitoumusehdot/ymparistokorvauksen-sitoumusehdot-2023/" TargetMode="External"/><Relationship Id="rId5" Type="http://schemas.openxmlformats.org/officeDocument/2006/relationships/hyperlink" Target="https://www.ruokavirasto.fi/tuet/maatalous/peltotuet/ekojarjestelmatuki/tukiehdot-ekojarjestelmatuki/tukiehdot-ekojarjestelmatuki-2023/" TargetMode="External"/><Relationship Id="rId4" Type="http://schemas.openxmlformats.org/officeDocument/2006/relationships/hyperlink" Target="https://www.ruokavirasto.fi/tuet/maatalous/perusehdot/ehdollisuus/ehdollisuuden-opas/ehdollisuuden-opas-2023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ChS_FTPuvT7eneb7gIqAGUSy4lzKdcJ" TargetMode="External"/><Relationship Id="rId2" Type="http://schemas.openxmlformats.org/officeDocument/2006/relationships/hyperlink" Target="https://www.ruokavirasto.fi/tuet/maatalous/vipu/ohjeet-ja-opetusvideot/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ruokavirasto.fi/maksuaikataulu/" TargetMode="External"/><Relationship Id="rId4" Type="http://schemas.openxmlformats.org/officeDocument/2006/relationships/hyperlink" Target="https://www.youtube.com/watch?v=WTbeGQumU0w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C9695F4B-28CC-843B-AEB1-8C4B0D241A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952499" y="2073275"/>
            <a:ext cx="10349073" cy="2203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fi-FI" altLang="fi-FI" noProof="0" dirty="0" err="1"/>
              <a:t>Syysilmoitus</a:t>
            </a:r>
            <a:r>
              <a:rPr lang="fi-FI" altLang="fi-FI" noProof="0" dirty="0"/>
              <a:t> – Koulutus    </a:t>
            </a:r>
          </a:p>
        </p:txBody>
      </p:sp>
      <p:sp>
        <p:nvSpPr>
          <p:cNvPr id="23557" name="Text Placeholder 4">
            <a:extLst>
              <a:ext uri="{FF2B5EF4-FFF2-40B4-BE49-F238E27FC236}">
                <a16:creationId xmlns:a16="http://schemas.microsoft.com/office/drawing/2014/main" id="{846C30BE-A9D6-23F5-A9BF-F7224C721921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 bwMode="auto">
          <a:xfrm>
            <a:off x="3371353" y="4760913"/>
            <a:ext cx="8355512" cy="75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altLang="fi-FI" noProof="0" dirty="0"/>
              <a:t>Tammikuun 2024 </a:t>
            </a:r>
            <a:r>
              <a:rPr lang="fi-FI" altLang="fi-FI" dirty="0"/>
              <a:t>s</a:t>
            </a:r>
            <a:r>
              <a:rPr lang="fi-FI" altLang="fi-FI" noProof="0" dirty="0" err="1"/>
              <a:t>yysilmoitus</a:t>
            </a:r>
            <a:r>
              <a:rPr lang="fi-FI" altLang="fi-FI" noProof="0" dirty="0"/>
              <a:t>-koulutus E:P:n viljelijöille  </a:t>
            </a:r>
            <a:r>
              <a:rPr lang="fi-FI" altLang="fi-FI" dirty="0"/>
              <a:t>Kuntien maaseutuhallinto ja E-P:n ELY-keskus</a:t>
            </a:r>
            <a:r>
              <a:rPr lang="fi-FI" altLang="fi-FI" noProof="0" dirty="0"/>
              <a:t> </a:t>
            </a:r>
          </a:p>
        </p:txBody>
      </p:sp>
      <p:sp>
        <p:nvSpPr>
          <p:cNvPr id="23558" name="Text Placeholder 5">
            <a:extLst>
              <a:ext uri="{FF2B5EF4-FFF2-40B4-BE49-F238E27FC236}">
                <a16:creationId xmlns:a16="http://schemas.microsoft.com/office/drawing/2014/main" id="{5FB13BF0-C350-3F7F-19E3-ECE7ABEB5B12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 bwMode="auto">
          <a:xfrm>
            <a:off x="2496710" y="5753100"/>
            <a:ext cx="9230154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i-FI" altLang="fi-FI" noProof="0" dirty="0"/>
              <a:t>Ruokaviraston koulutusmateriaalin pohjalta, esitetty kunnille 5.12.2023, päivitetty  päivämäärät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F5A98C97-711E-49C5-CE4C-562CA53D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/>
              <a:t>Kevennetty muokkaus</a:t>
            </a:r>
            <a:endParaRPr lang="fi-FI" noProof="0" dirty="0"/>
          </a:p>
        </p:txBody>
      </p:sp>
      <p:graphicFrame>
        <p:nvGraphicFramePr>
          <p:cNvPr id="9" name="Taulukko 6">
            <a:extLst>
              <a:ext uri="{FF2B5EF4-FFF2-40B4-BE49-F238E27FC236}">
                <a16:creationId xmlns:a16="http://schemas.microsoft.com/office/drawing/2014/main" id="{935DE2EF-FE62-A197-B813-C7D916207E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612823"/>
              </p:ext>
            </p:extLst>
          </p:nvPr>
        </p:nvGraphicFramePr>
        <p:xfrm>
          <a:off x="671512" y="1511300"/>
          <a:ext cx="9901238" cy="416966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950619">
                  <a:extLst>
                    <a:ext uri="{9D8B030D-6E8A-4147-A177-3AD203B41FA5}">
                      <a16:colId xmlns:a16="http://schemas.microsoft.com/office/drawing/2014/main" val="999959388"/>
                    </a:ext>
                  </a:extLst>
                </a:gridCol>
                <a:gridCol w="4950619">
                  <a:extLst>
                    <a:ext uri="{9D8B030D-6E8A-4147-A177-3AD203B41FA5}">
                      <a16:colId xmlns:a16="http://schemas.microsoft.com/office/drawing/2014/main" val="122079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Ehdollisuus </a:t>
                      </a:r>
                      <a:endParaRPr kumimoji="0" lang="fi-FI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>
                          <a:solidFill>
                            <a:schemeClr val="bg1"/>
                          </a:solidFill>
                        </a:rPr>
                        <a:t>Ekojärjestelmätuki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37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D0006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charset="0"/>
                        </a:rPr>
                        <a:t>Jos</a:t>
                      </a:r>
                      <a:r>
                        <a:rPr kumimoji="0" lang="fi-FI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charset="0"/>
                        </a:rPr>
                        <a:t> </a:t>
                      </a:r>
                      <a:r>
                        <a:rPr kumimoji="0" lang="fi-FI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charset="0"/>
                        </a:rPr>
                        <a:t>muokkaus tehdään kultivaattorilla, lautasäkeellä, joustopiikkiäkeellä, lapiorullaäkeellä tai rullailmastimella kerran ajaen.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D0006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charset="0"/>
                        </a:rPr>
                        <a:t>viljat, tattari, kvinoa, öljykasvit, kuitukasvit, palkokasvit ja siemenmausteet sekä näiden seoskasvustot.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D0006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charset="0"/>
                        </a:rPr>
                        <a:t>nurmikasvit</a:t>
                      </a:r>
                      <a:endParaRPr kumimoji="0" lang="fi-FI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841"/>
                        </a:solidFill>
                        <a:effectLst/>
                        <a:uLnTx/>
                        <a:uFillTx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i-FI" sz="2400" noProof="0" dirty="0"/>
                        <a:t>Ei tukea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336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51181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F5A98C97-711E-49C5-CE4C-562CA53D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dirty="0"/>
              <a:t>Kasvijäte</a:t>
            </a:r>
          </a:p>
        </p:txBody>
      </p:sp>
      <p:graphicFrame>
        <p:nvGraphicFramePr>
          <p:cNvPr id="9" name="Taulukko 6">
            <a:extLst>
              <a:ext uri="{FF2B5EF4-FFF2-40B4-BE49-F238E27FC236}">
                <a16:creationId xmlns:a16="http://schemas.microsoft.com/office/drawing/2014/main" id="{935DE2EF-FE62-A197-B813-C7D916207E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173443"/>
              </p:ext>
            </p:extLst>
          </p:nvPr>
        </p:nvGraphicFramePr>
        <p:xfrm>
          <a:off x="671512" y="1511300"/>
          <a:ext cx="9901238" cy="371703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950619">
                  <a:extLst>
                    <a:ext uri="{9D8B030D-6E8A-4147-A177-3AD203B41FA5}">
                      <a16:colId xmlns:a16="http://schemas.microsoft.com/office/drawing/2014/main" val="999959388"/>
                    </a:ext>
                  </a:extLst>
                </a:gridCol>
                <a:gridCol w="4950619">
                  <a:extLst>
                    <a:ext uri="{9D8B030D-6E8A-4147-A177-3AD203B41FA5}">
                      <a16:colId xmlns:a16="http://schemas.microsoft.com/office/drawing/2014/main" val="122079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Ehdollisuus </a:t>
                      </a:r>
                      <a:endParaRPr kumimoji="0" lang="fi-FI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>
                          <a:solidFill>
                            <a:schemeClr val="bg1"/>
                          </a:solidFill>
                        </a:rPr>
                        <a:t>Ekojärjestelmätuki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37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0006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charset="0"/>
                        </a:rPr>
                        <a:t>kaalikasvit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0006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charset="0"/>
                        </a:rPr>
                        <a:t>salaatit ja salaattisikurit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0006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charset="0"/>
                        </a:rPr>
                        <a:t>kurkkukasvit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0006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charset="0"/>
                        </a:rPr>
                        <a:t>hernekasvit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0006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charset="0"/>
                        </a:rPr>
                        <a:t>sokerimaissi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0006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charset="0"/>
                        </a:rPr>
                        <a:t>sokerijuurikas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0006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charset="0"/>
                        </a:rPr>
                        <a:t>juurekset (porkkanaa lukuun ottamatta)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0006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charset="0"/>
                        </a:rPr>
                        <a:t>piparjuuri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0006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charset="0"/>
                        </a:rPr>
                        <a:t>maa-artisokka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i-FI" sz="2400" noProof="0" dirty="0"/>
                        <a:t>Ei tukea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336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98814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F5A98C97-711E-49C5-CE4C-562CA53D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calibri" charset="0"/>
                <a:ea typeface="Trebuchet MS" charset="0"/>
                <a:cs typeface="Trebuchet MS" charset="0"/>
              </a:rPr>
              <a:t>Kasvit, jotka eivät täytä vaatimusta</a:t>
            </a:r>
            <a:endParaRPr lang="fi-FI" sz="4000" dirty="0"/>
          </a:p>
        </p:txBody>
      </p:sp>
      <p:graphicFrame>
        <p:nvGraphicFramePr>
          <p:cNvPr id="9" name="Taulukko 6">
            <a:extLst>
              <a:ext uri="{FF2B5EF4-FFF2-40B4-BE49-F238E27FC236}">
                <a16:creationId xmlns:a16="http://schemas.microsoft.com/office/drawing/2014/main" id="{935DE2EF-FE62-A197-B813-C7D916207E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937999"/>
              </p:ext>
            </p:extLst>
          </p:nvPr>
        </p:nvGraphicFramePr>
        <p:xfrm>
          <a:off x="636212" y="1492138"/>
          <a:ext cx="11380079" cy="489102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380079">
                  <a:extLst>
                    <a:ext uri="{9D8B030D-6E8A-4147-A177-3AD203B41FA5}">
                      <a16:colId xmlns:a16="http://schemas.microsoft.com/office/drawing/2014/main" val="999959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Ehdollisuus ja ekojärjestelmätuki</a:t>
                      </a:r>
                      <a:endParaRPr kumimoji="0" lang="fi-FI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37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D0006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charset="0"/>
                        </a:rPr>
                        <a:t>perunat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D0006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charset="0"/>
                        </a:rPr>
                        <a:t>porkkana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D0006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charset="0"/>
                        </a:rPr>
                        <a:t>sipulit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D0006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charset="0"/>
                        </a:rPr>
                        <a:t>sänkikesanto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D0006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charset="0"/>
                        </a:rPr>
                        <a:t>avokesanto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D0006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charset="0"/>
                        </a:rPr>
                        <a:t>kasvimaa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D0006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charset="0"/>
                        </a:rPr>
                        <a:t>pienet vierekkäiset alat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D0006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charset="0"/>
                        </a:rPr>
                        <a:t>pinaatti, lamopinaatti, lehtiselleri, retiisi, salaattifenkoli, tilli, persilja, lehtimangoldi, latva-artisokka, parsa, raparperi, muut vihannekset, koristekasvit, alle 5 v., yrttikasvit alle 5 v., muut rehukasvit, tupakka, energiapuu, koristepaju punontatarkoitukseen, alle 5 v.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D0006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charset="0"/>
                        </a:rPr>
                        <a:t>Kasvijäte -listassa luetellut kasvit eivät kelpaa ekojärjestelmätukeen.</a:t>
                      </a:r>
                      <a:endParaRPr kumimoji="0" lang="fi-FI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841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336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56752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F5A98C97-711E-49C5-CE4C-562CA53D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dirty="0"/>
              <a:t>Pysyvä nurmi</a:t>
            </a:r>
          </a:p>
        </p:txBody>
      </p:sp>
      <p:graphicFrame>
        <p:nvGraphicFramePr>
          <p:cNvPr id="9" name="Taulukko 6">
            <a:extLst>
              <a:ext uri="{FF2B5EF4-FFF2-40B4-BE49-F238E27FC236}">
                <a16:creationId xmlns:a16="http://schemas.microsoft.com/office/drawing/2014/main" id="{935DE2EF-FE62-A197-B813-C7D916207E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824396"/>
              </p:ext>
            </p:extLst>
          </p:nvPr>
        </p:nvGraphicFramePr>
        <p:xfrm>
          <a:off x="688489" y="1511300"/>
          <a:ext cx="10854466" cy="477116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647304">
                  <a:extLst>
                    <a:ext uri="{9D8B030D-6E8A-4147-A177-3AD203B41FA5}">
                      <a16:colId xmlns:a16="http://schemas.microsoft.com/office/drawing/2014/main" val="999959388"/>
                    </a:ext>
                  </a:extLst>
                </a:gridCol>
                <a:gridCol w="6207162">
                  <a:extLst>
                    <a:ext uri="{9D8B030D-6E8A-4147-A177-3AD203B41FA5}">
                      <a16:colId xmlns:a16="http://schemas.microsoft.com/office/drawing/2014/main" val="122079864"/>
                    </a:ext>
                  </a:extLst>
                </a:gridCol>
              </a:tblGrid>
              <a:tr h="5701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Ehdollisuus </a:t>
                      </a:r>
                      <a:endParaRPr kumimoji="0" lang="fi-FI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>
                          <a:solidFill>
                            <a:schemeClr val="bg1"/>
                          </a:solidFill>
                        </a:rPr>
                        <a:t>Ekojärjestelmätuki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37167"/>
                  </a:ext>
                </a:extLst>
              </a:tr>
              <a:tr h="4200974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rgbClr val="D0006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charset="0"/>
                        </a:rPr>
                        <a:t>Jos ala on pysyvää nurmea peltotukien haussa ilmoitettujen tietojen perusteella, se on sitä myös syysilmoituksella.</a:t>
                      </a:r>
                      <a:br>
                        <a:rPr kumimoji="0" lang="fi-FI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charset="0"/>
                        </a:rPr>
                      </a:br>
                      <a:r>
                        <a:rPr kumimoji="0" lang="fi-FI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charset="0"/>
                          <a:sym typeface="Wingdings" panose="05000000000000000000" pitchFamily="2" charset="2"/>
                        </a:rPr>
                        <a:t> Ala ei kelpaa ehdollisuuden vähimmäismaanpeitteeseen.</a:t>
                      </a:r>
                      <a:endParaRPr kumimoji="0" lang="fi-FI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841"/>
                        </a:solidFill>
                        <a:effectLst/>
                        <a:uLnTx/>
                        <a:uFillTx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D0006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charset="0"/>
                        </a:rPr>
                        <a:t>Jos muokkaat pysyvän nurmen ennen 31.10. ja kylvät alalle nurmikasvin, ala on edelleen pysyvää nurmea.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D0006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charset="0"/>
                        </a:rPr>
                        <a:t>Jos muokkaat pysyvän nurmen ennen 31.10. ja ala jää kasvipeitteettömäksi tai kylvät alalle muun kuin nurmikasvin</a:t>
                      </a:r>
                      <a:br>
                        <a:rPr kumimoji="0" lang="fi-FI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charset="0"/>
                        </a:rPr>
                      </a:br>
                      <a:r>
                        <a:rPr kumimoji="0" lang="fi-FI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0" lang="fi-FI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charset="0"/>
                        </a:rPr>
                        <a:t> alaa ei lueta pysyväksi nurmeksi ekojärjestelmätuen talviaikaisessa kasvipeitteisyydessä, eikä sitä koske pysyvän nurmen säilytysaika.</a:t>
                      </a:r>
                    </a:p>
                    <a:p>
                      <a:pPr marL="685800" marR="0" lvl="1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D0006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charset="0"/>
                        </a:rPr>
                        <a:t>Jos kylvät tällaiselle alalle syyskylvöisen kasvin, voit saada ekojärjestelmätukea talviaikaisesta kasvipeitteisyydestä säilyttäessäsi sen muokkaamattomana 31.10.2023–15.4.2024.</a:t>
                      </a:r>
                      <a:endParaRPr kumimoji="0" lang="fi-FI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841"/>
                        </a:solidFill>
                        <a:effectLst/>
                        <a:uLnTx/>
                        <a:uFillTx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336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22535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DA0384-1FC5-A785-CDD6-E13A6302C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Ekojärjestelmätuki, talviaikainen kasvipeite 1/2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16905B-A6FA-9EB2-ACAC-3E01C1FDA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noProof="0" dirty="0"/>
              <a:t>Ehdollisuuden talviaikaisen vähimmäismaanpeitteen vaatimusta täyttävälle alalle voidaan maksaa tukea ekojärjestelmätuen talviaikainen kasvipeitteisyys -toimenpiteessä silloin, jos ala on kasvipeitteistä tai sängellä.</a:t>
            </a:r>
          </a:p>
          <a:p>
            <a:pPr lvl="1">
              <a:spcAft>
                <a:spcPts val="1800"/>
              </a:spcAft>
            </a:pPr>
            <a:r>
              <a:rPr lang="fi-FI" noProof="0" dirty="0"/>
              <a:t>Tukea vähennetään 20 prosenttia, jos et noudata ehdollisuuden vähimmäismaanpeitteen vaatimusta.</a:t>
            </a:r>
          </a:p>
          <a:p>
            <a:r>
              <a:rPr lang="fi-FI" noProof="0" dirty="0"/>
              <a:t>Jos olet hakenut talviaikaisen kasvipeitteisyyden tukea jollekin tilasi pysyvän nurmen alalle ja vähennät muuta tilasi pysyvän nurmen alaa talviaikaisen kasvipeitteisyyden sitoumusaikana, tukea vähennetään 20 prosenttia. </a:t>
            </a:r>
          </a:p>
        </p:txBody>
      </p:sp>
    </p:spTree>
    <p:extLst>
      <p:ext uri="{BB962C8B-B14F-4D97-AF65-F5344CB8AC3E}">
        <p14:creationId xmlns:p14="http://schemas.microsoft.com/office/powerpoint/2010/main" val="7034814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5D6B3E-09FA-D97C-395E-02FC15FB1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Ekojärjestelmätuki, talviaikainen kasvipeite 2/2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95761-76DB-F828-3F44-CD2983085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noProof="0" dirty="0"/>
              <a:t>Talviaikaisen kasvipeitteisyyden tukea ei makseta seuraaville aloille:</a:t>
            </a:r>
          </a:p>
          <a:p>
            <a:pPr lvl="1">
              <a:spcAft>
                <a:spcPts val="300"/>
              </a:spcAft>
            </a:pPr>
            <a:r>
              <a:rPr lang="fi-FI" sz="2000" noProof="0" dirty="0"/>
              <a:t>Vuoden 2022 jälkeen muusta käytöstä maatalousmaaksi otettu ala.</a:t>
            </a:r>
          </a:p>
          <a:p>
            <a:pPr lvl="1">
              <a:spcAft>
                <a:spcPts val="300"/>
              </a:spcAft>
            </a:pPr>
            <a:r>
              <a:rPr lang="fi-FI" sz="2000" noProof="0" dirty="0"/>
              <a:t>Natura-alueiden pysyvän nurmen ala.</a:t>
            </a:r>
          </a:p>
          <a:p>
            <a:pPr lvl="1">
              <a:spcAft>
                <a:spcPts val="300"/>
              </a:spcAft>
            </a:pPr>
            <a:r>
              <a:rPr lang="fi-FI" sz="2000" noProof="0" dirty="0"/>
              <a:t>Pysyvän nurmen ala silloin, jos ennallistamismenettely olisi käytössä.</a:t>
            </a:r>
          </a:p>
          <a:p>
            <a:pPr lvl="1">
              <a:spcAft>
                <a:spcPts val="300"/>
              </a:spcAft>
            </a:pPr>
            <a:r>
              <a:rPr lang="fi-FI" sz="2000" noProof="0" dirty="0"/>
              <a:t>Ympäristösitoumuksen suojavyöhykkeet -toimenpiteen ala ja vastaava Ahvenanmaan toimenpide.</a:t>
            </a:r>
          </a:p>
          <a:p>
            <a:pPr lvl="1">
              <a:spcAft>
                <a:spcPts val="300"/>
              </a:spcAft>
            </a:pPr>
            <a:r>
              <a:rPr lang="fi-FI" sz="2000" noProof="0" dirty="0"/>
              <a:t>Ympäristösitoumuksen turvepeltojen nurmet -toimenpiteen ala.</a:t>
            </a:r>
          </a:p>
          <a:p>
            <a:pPr lvl="1">
              <a:spcAft>
                <a:spcPts val="300"/>
              </a:spcAft>
            </a:pPr>
            <a:r>
              <a:rPr lang="fi-FI" sz="2000" noProof="0" dirty="0"/>
              <a:t>Maatalousluonnon monimuotoisuus ja -maisema ympäristösopimuksen ala.</a:t>
            </a:r>
          </a:p>
          <a:p>
            <a:pPr lvl="1">
              <a:spcAft>
                <a:spcPts val="300"/>
              </a:spcAft>
            </a:pPr>
            <a:r>
              <a:rPr lang="fi-FI" sz="2000" noProof="0" dirty="0"/>
              <a:t>Lohkot, jotka ei tuenhakijan hallinnassa (hallinnollinen tarkastus)</a:t>
            </a:r>
          </a:p>
          <a:p>
            <a:pPr lvl="1">
              <a:spcAft>
                <a:spcPts val="300"/>
              </a:spcAft>
            </a:pPr>
            <a:r>
              <a:rPr lang="fi-FI" sz="2000" noProof="0" dirty="0"/>
              <a:t>Lohkot, jotka ilmoitettu kasvikoodilla </a:t>
            </a:r>
            <a:r>
              <a:rPr lang="fi-FI" sz="2000" i="1" noProof="0" dirty="0"/>
              <a:t>9999 Tuen peruminen</a:t>
            </a:r>
            <a:r>
              <a:rPr lang="fi-FI" sz="2000" noProof="0" dirty="0"/>
              <a:t>.</a:t>
            </a:r>
          </a:p>
          <a:p>
            <a:pPr lvl="1">
              <a:spcAft>
                <a:spcPts val="300"/>
              </a:spcAft>
            </a:pPr>
            <a:r>
              <a:rPr lang="fi-FI" sz="2000" noProof="0" dirty="0"/>
              <a:t>Valvonnassa (maataloustoiminta ei täyty) tai satelliittiseurannassa (punainen lohko) hylätty ala.</a:t>
            </a:r>
          </a:p>
        </p:txBody>
      </p:sp>
    </p:spTree>
    <p:extLst>
      <p:ext uri="{BB962C8B-B14F-4D97-AF65-F5344CB8AC3E}">
        <p14:creationId xmlns:p14="http://schemas.microsoft.com/office/powerpoint/2010/main" val="363362965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E9A9EF-521A-F592-16A2-E1446B2A7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0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Mitä jos ehdollisuuden vähimmäismaanpeitteen ehto perunatilalla ei täyty sateisen syksyn vuoksi?</a:t>
            </a:r>
            <a:endParaRPr lang="fi-FI" noProof="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D905C2-E83F-120E-113A-0C2F9430B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Sateisen syksyn takia osa perunakasvustoista on jäänyt korjaamatta, eikä syyskasvia ole päästy kylvämään perunan jälkeen. Perunalla ei voi täyttää ehdollisuuden vähimmäismaanpeitteen vaatimusta.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 perunasato on jäänyt korjaamatta huonon sään vuoksi, voi perunatila tehdä ylivoimaisen esteen ja poikkeuksellisen olosuhteen ilmoituksen kuntaan kirjallisesti.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Kunnassa on arvioitava tapauskohtaisesti, onko kyseessä ylivoimainen este ja poikkeuksellinen olosuhde.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Syysilmoituksessa korjaamattomat perunakasvustot tulee ilmoittaa kasvipeitteettömiksi.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200" noProof="0" dirty="0">
                <a:latin typeface="Calibri" panose="020F0502020204030204" pitchFamily="34" charset="0"/>
                <a:cs typeface="Times New Roman" panose="02020603050405020304" pitchFamily="18" charset="0"/>
              </a:rPr>
              <a:t>Vähimmäismaanpeitevaatimuksen täyttymättömyys ei aiheuta tukimenetyksiä, kun kunta on hyväksynyt ylivoimaisen esteen ja poikkeuksellisen olosuhteen.</a:t>
            </a:r>
          </a:p>
        </p:txBody>
      </p:sp>
    </p:spTree>
    <p:extLst>
      <p:ext uri="{BB962C8B-B14F-4D97-AF65-F5344CB8AC3E}">
        <p14:creationId xmlns:p14="http://schemas.microsoft.com/office/powerpoint/2010/main" val="213238673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18AC44BF-A05F-409C-A715-AE421F302B4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506538" y="2139950"/>
            <a:ext cx="9144000" cy="272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fi-FI" noProof="0" dirty="0">
                <a:effectLst/>
              </a:rPr>
              <a:t>Talviaikainen kasvipeite Vipun syysilmoituksessa</a:t>
            </a:r>
            <a:endParaRPr lang="fi-FI" altLang="fi-FI" noProof="0" dirty="0"/>
          </a:p>
        </p:txBody>
      </p:sp>
    </p:spTree>
    <p:extLst>
      <p:ext uri="{BB962C8B-B14F-4D97-AF65-F5344CB8AC3E}">
        <p14:creationId xmlns:p14="http://schemas.microsoft.com/office/powerpoint/2010/main" val="351146067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FA68ED-029E-3E4E-88CD-5624CCFE3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Toimenpidelohkojen ryhmätallennus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53E8DA-41FC-88B3-3041-7AD3B483C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1825625"/>
            <a:ext cx="6313766" cy="4351338"/>
          </a:xfrm>
        </p:spPr>
        <p:txBody>
          <a:bodyPr/>
          <a:lstStyle/>
          <a:p>
            <a:r>
              <a:rPr lang="fi-FI" sz="2400" noProof="0" dirty="0"/>
              <a:t>Kun </a:t>
            </a:r>
            <a:r>
              <a:rPr lang="fi-FI" sz="2400" dirty="0"/>
              <a:t>tulet </a:t>
            </a:r>
            <a:r>
              <a:rPr lang="fi-FI" sz="2400" i="1" dirty="0"/>
              <a:t>Talviaikainen kasvipeite </a:t>
            </a:r>
            <a:r>
              <a:rPr lang="fi-FI" sz="2400" dirty="0"/>
              <a:t>-</a:t>
            </a:r>
            <a:r>
              <a:rPr lang="fi-FI" sz="2400" noProof="0" dirty="0"/>
              <a:t>välilehdelle ensimmäisen kerran Vipu ehdottaa toimenpidelohkojen ryhmätallennusta.</a:t>
            </a:r>
          </a:p>
        </p:txBody>
      </p:sp>
      <p:grpSp>
        <p:nvGrpSpPr>
          <p:cNvPr id="5" name="Ryhmä 4" descr="Kuvankaappaus välilehdeltä.">
            <a:extLst>
              <a:ext uri="{FF2B5EF4-FFF2-40B4-BE49-F238E27FC236}">
                <a16:creationId xmlns:a16="http://schemas.microsoft.com/office/drawing/2014/main" id="{167A3108-419E-04BA-D461-CF72A5ED1478}"/>
              </a:ext>
            </a:extLst>
          </p:cNvPr>
          <p:cNvGrpSpPr/>
          <p:nvPr/>
        </p:nvGrpSpPr>
        <p:grpSpPr>
          <a:xfrm>
            <a:off x="528098" y="1673019"/>
            <a:ext cx="11569521" cy="4843109"/>
            <a:chOff x="528098" y="1712022"/>
            <a:chExt cx="11569521" cy="4843109"/>
          </a:xfrm>
        </p:grpSpPr>
        <p:pic>
          <p:nvPicPr>
            <p:cNvPr id="7" name="Kuva 6" descr="Kuvankaappaus Vipu-palvelusta toimenpidelohkojen ryhmätallennus-ikkunasta. Kysymys haluaako käyttäjä siirtyä ryhmätallennukseen.">
              <a:extLst>
                <a:ext uri="{FF2B5EF4-FFF2-40B4-BE49-F238E27FC236}">
                  <a16:creationId xmlns:a16="http://schemas.microsoft.com/office/drawing/2014/main" id="{EC8997ED-AFBC-D9F7-2181-CC9E0553F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098" y="3233339"/>
              <a:ext cx="4906060" cy="18004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Nuoli: Taipunut ylös 9">
              <a:extLst>
                <a:ext uri="{FF2B5EF4-FFF2-40B4-BE49-F238E27FC236}">
                  <a16:creationId xmlns:a16="http://schemas.microsoft.com/office/drawing/2014/main" id="{AEE093EF-E0C5-77FE-F46C-F4CCA7354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5076670" y="4605280"/>
              <a:ext cx="1072398" cy="1929468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9" name="Kuva 8" descr="Kuvankaappaus Vipu-palvelusta toimenpidelohkojen ryhmätallennus-ikkunasta. ">
              <a:extLst>
                <a:ext uri="{FF2B5EF4-FFF2-40B4-BE49-F238E27FC236}">
                  <a16:creationId xmlns:a16="http://schemas.microsoft.com/office/drawing/2014/main" id="{A4F8FAB8-9C1D-F616-CD9D-9EC306F6B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7603" y="1712022"/>
              <a:ext cx="5520016" cy="48431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887335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5">
            <a:extLst>
              <a:ext uri="{FF2B5EF4-FFF2-40B4-BE49-F238E27FC236}">
                <a16:creationId xmlns:a16="http://schemas.microsoft.com/office/drawing/2014/main" id="{D6AF0691-BCC4-59DB-A1B7-8A3D37C92F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8098" y="590549"/>
            <a:ext cx="9757458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Talviaikainen kasvipeite -välilehti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C0E59BC-7D31-357F-6700-77AB59AE9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1427355"/>
            <a:ext cx="5024230" cy="4177313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</a:pPr>
            <a:r>
              <a:rPr lang="fi-FI" sz="2400" noProof="0" dirty="0"/>
              <a:t>Peruslohkolistaan tuodaan kaikki tuenhakijan peltotukien haussa ilmoittamat lohkot, jotka ovat maankäyttölajilta peltoa.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</a:pPr>
            <a:r>
              <a:rPr lang="fi-FI" sz="2400" noProof="0" dirty="0"/>
              <a:t>Jos hallinnollisessa tarkastuksessa todettu, että lohko ei ole tuenhakijan hallinnassa, sitä ei tuoda syysilmoitukseen.</a:t>
            </a:r>
          </a:p>
        </p:txBody>
      </p:sp>
      <p:pic>
        <p:nvPicPr>
          <p:cNvPr id="4" name="Sisällön paikkamerkki 3" descr="Kuvankaappaus Vipu-palvelusta Talviaikainen kasvipeite -välilehdeltä.">
            <a:extLst>
              <a:ext uri="{FF2B5EF4-FFF2-40B4-BE49-F238E27FC236}">
                <a16:creationId xmlns:a16="http://schemas.microsoft.com/office/drawing/2014/main" id="{8578F959-49CC-9E5F-A8CC-F6408573AF8E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2"/>
          <a:stretch>
            <a:fillRect/>
          </a:stretch>
        </p:blipFill>
        <p:spPr>
          <a:xfrm>
            <a:off x="6431755" y="657922"/>
            <a:ext cx="5319706" cy="5519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895859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804E40-A727-D81A-BB0E-2501C0BF7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Koulutuksen sisältö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9ADEDE-3ED3-6F27-72FC-A230497C9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noProof="0" dirty="0"/>
          </a:p>
          <a:p>
            <a:r>
              <a:rPr lang="fi-FI" noProof="0" dirty="0"/>
              <a:t>Yleistä/Ajankohtaista</a:t>
            </a:r>
          </a:p>
          <a:p>
            <a:r>
              <a:rPr lang="fi-FI" noProof="0" dirty="0"/>
              <a:t>Kasvipeitteisyys</a:t>
            </a:r>
          </a:p>
          <a:p>
            <a:pPr>
              <a:spcAft>
                <a:spcPts val="1800"/>
              </a:spcAft>
            </a:pPr>
            <a:r>
              <a:rPr lang="fi-FI" noProof="0" dirty="0"/>
              <a:t>Kasvinsuojelu</a:t>
            </a:r>
          </a:p>
          <a:p>
            <a:pPr>
              <a:spcAft>
                <a:spcPts val="1800"/>
              </a:spcAft>
            </a:pPr>
            <a:r>
              <a:rPr lang="fi-FI" noProof="0" dirty="0"/>
              <a:t>Ympäristökorvaus</a:t>
            </a:r>
          </a:p>
        </p:txBody>
      </p:sp>
    </p:spTree>
    <p:extLst>
      <p:ext uri="{BB962C8B-B14F-4D97-AF65-F5344CB8AC3E}">
        <p14:creationId xmlns:p14="http://schemas.microsoft.com/office/powerpoint/2010/main" val="172358043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F39F6-F2F0-3CF2-3F18-A9F4C91105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noProof="0" dirty="0"/>
              <a:t>Miten ilmoitan kasvipeitteisyyden Vipussa?</a:t>
            </a:r>
          </a:p>
        </p:txBody>
      </p:sp>
    </p:spTree>
    <p:extLst>
      <p:ext uri="{BB962C8B-B14F-4D97-AF65-F5344CB8AC3E}">
        <p14:creationId xmlns:p14="http://schemas.microsoft.com/office/powerpoint/2010/main" val="21682671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F7C78B-2692-22D2-25B4-774030560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</p:spPr>
        <p:txBody>
          <a:bodyPr anchor="ctr">
            <a:normAutofit/>
          </a:bodyPr>
          <a:lstStyle/>
          <a:p>
            <a:r>
              <a:rPr lang="fi-FI" noProof="0" dirty="0"/>
              <a:t>Aito kasvipeite peltoalalla – miten ilmoitan?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448C5A-AC4E-8A53-4F75-FF44E8CF2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1825625"/>
            <a:ext cx="6021992" cy="4743126"/>
          </a:xfrm>
        </p:spPr>
        <p:txBody>
          <a:bodyPr>
            <a:normAutofit/>
          </a:bodyPr>
          <a:lstStyle/>
          <a:p>
            <a:r>
              <a:rPr lang="fi-FI" sz="1800" b="1" noProof="0" dirty="0"/>
              <a:t>Säilytän alan kasvipeitteisenä 31.10.2023 – </a:t>
            </a:r>
            <a:r>
              <a:rPr lang="fi-FI" sz="1800" b="1" noProof="0" dirty="0">
                <a:highlight>
                  <a:srgbClr val="F0B5A3"/>
                </a:highlight>
              </a:rPr>
              <a:t>15.4.2024</a:t>
            </a:r>
            <a:r>
              <a:rPr lang="fi-FI" sz="1800" noProof="0" dirty="0">
                <a:highlight>
                  <a:srgbClr val="F0B5A3"/>
                </a:highlight>
              </a:rPr>
              <a:t>.</a:t>
            </a:r>
          </a:p>
          <a:p>
            <a:pPr lvl="1">
              <a:spcAft>
                <a:spcPts val="1800"/>
              </a:spcAft>
            </a:pPr>
            <a:r>
              <a:rPr lang="fi-FI" sz="1800" noProof="0" dirty="0"/>
              <a:t>Ilmoita kasvipeitteisyyslajiksi: Aito kasvipeite.</a:t>
            </a:r>
            <a:endParaRPr lang="fi-FI" sz="1600" noProof="0" dirty="0"/>
          </a:p>
          <a:p>
            <a:r>
              <a:rPr lang="fi-FI" sz="1800" b="1" noProof="0" dirty="0"/>
              <a:t>Olen kylvänyt syyskasvin ja säilytän alan kasvipeitteisenä 31.10.2023 – </a:t>
            </a:r>
            <a:r>
              <a:rPr lang="fi-FI" sz="1800" b="1" noProof="0" dirty="0">
                <a:highlight>
                  <a:srgbClr val="F0B5A3"/>
                </a:highlight>
              </a:rPr>
              <a:t>15.4.2024.</a:t>
            </a:r>
          </a:p>
          <a:p>
            <a:pPr lvl="1"/>
            <a:r>
              <a:rPr lang="fi-FI" sz="1800" noProof="0" dirty="0"/>
              <a:t>Ilmoita kasvipeitteisyyslajiksi: Aito kasvipeite.</a:t>
            </a:r>
          </a:p>
          <a:p>
            <a:pPr lvl="1"/>
            <a:r>
              <a:rPr lang="fi-FI" sz="1800" noProof="0" dirty="0"/>
              <a:t>Rastita: Kylvetty syyskasvilla.</a:t>
            </a:r>
          </a:p>
          <a:p>
            <a:pPr lvl="1">
              <a:lnSpc>
                <a:spcPct val="114000"/>
              </a:lnSpc>
              <a:spcAft>
                <a:spcPts val="1800"/>
              </a:spcAft>
            </a:pPr>
            <a:r>
              <a:rPr lang="fi-FI" sz="1800" noProof="0" dirty="0"/>
              <a:t>Ilmoita kasviryhmä: </a:t>
            </a:r>
            <a:r>
              <a:rPr lang="fi-FI" sz="1800" noProof="0" dirty="0">
                <a:effectLst/>
              </a:rPr>
              <a:t>Syyskylvöinen vilja, Syyskylvöinen öljykasvi, Nurmikasvi, Muu syyskylvöinen kasvi.</a:t>
            </a:r>
            <a:endParaRPr lang="fi-FI" sz="1600" noProof="0" dirty="0">
              <a:effectLst/>
            </a:endParaRPr>
          </a:p>
          <a:p>
            <a:r>
              <a:rPr lang="fi-FI" sz="1800" b="1" noProof="0" dirty="0"/>
              <a:t>Säilytän alan kasvipeitteisenä 31.10.2023 – </a:t>
            </a:r>
            <a:r>
              <a:rPr lang="fi-FI" sz="1800" b="1" noProof="0" dirty="0">
                <a:highlight>
                  <a:srgbClr val="F0B5A3"/>
                </a:highlight>
              </a:rPr>
              <a:t>15.3.2024</a:t>
            </a:r>
            <a:r>
              <a:rPr lang="fi-FI" sz="1800" b="1" noProof="0" dirty="0"/>
              <a:t>, mutta en 15.4. asti</a:t>
            </a:r>
          </a:p>
          <a:p>
            <a:pPr lvl="1"/>
            <a:r>
              <a:rPr lang="fi-FI" sz="1800" noProof="0" dirty="0">
                <a:effectLst/>
              </a:rPr>
              <a:t>Ilmoita </a:t>
            </a:r>
            <a:r>
              <a:rPr lang="fi-FI" sz="1800" noProof="0" dirty="0"/>
              <a:t>kasvipeitteisyyslajiksi: Aito kasvipeite</a:t>
            </a:r>
            <a:r>
              <a:rPr lang="fi-FI" sz="1800" i="1" noProof="0" dirty="0"/>
              <a:t>.</a:t>
            </a:r>
          </a:p>
          <a:p>
            <a:pPr lvl="1">
              <a:lnSpc>
                <a:spcPct val="114000"/>
              </a:lnSpc>
            </a:pPr>
            <a:r>
              <a:rPr lang="fi-FI" sz="1800" noProof="0" dirty="0"/>
              <a:t>Rastita: En hae tukea ekojärjestelmätuen talviaikainen kasvipeite –toimenpiteestä.</a:t>
            </a:r>
          </a:p>
        </p:txBody>
      </p:sp>
      <p:pic>
        <p:nvPicPr>
          <p:cNvPr id="5" name="Kuva 4" descr="Kuvankaappaus Vipu-palvelusta yksittäisen toimenpidelohkon kasvi tiedoista.">
            <a:extLst>
              <a:ext uri="{FF2B5EF4-FFF2-40B4-BE49-F238E27FC236}">
                <a16:creationId xmlns:a16="http://schemas.microsoft.com/office/drawing/2014/main" id="{5588670D-7F7A-2B76-74EB-218F8C31E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629" y="2383135"/>
            <a:ext cx="5024231" cy="2788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46893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BD0461-67E3-144B-00B6-83ECAC662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97" y="251520"/>
            <a:ext cx="10127461" cy="1325563"/>
          </a:xfrm>
        </p:spPr>
        <p:txBody>
          <a:bodyPr>
            <a:normAutofit/>
          </a:bodyPr>
          <a:lstStyle/>
          <a:p>
            <a:r>
              <a:rPr lang="fi-FI" sz="3600" noProof="0" dirty="0"/>
              <a:t>Aito kasvipeite pysyvällä nurmella – miten ilmoitan?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0B8754-82FD-2B99-BA04-A5E510125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7" y="1459373"/>
            <a:ext cx="11288083" cy="5147107"/>
          </a:xfrm>
        </p:spPr>
        <p:txBody>
          <a:bodyPr/>
          <a:lstStyle/>
          <a:p>
            <a:r>
              <a:rPr lang="fi-FI" sz="2000" b="1" noProof="0" dirty="0"/>
              <a:t>Säilytän alan kasvipeitteisenä 31.10.2023 – </a:t>
            </a:r>
            <a:r>
              <a:rPr lang="fi-FI" sz="2000" b="1" noProof="0" dirty="0">
                <a:highlight>
                  <a:srgbClr val="F0B5A3"/>
                </a:highlight>
              </a:rPr>
              <a:t>1.5.2024.</a:t>
            </a:r>
          </a:p>
          <a:p>
            <a:pPr lvl="1">
              <a:spcAft>
                <a:spcPts val="1800"/>
              </a:spcAft>
            </a:pPr>
            <a:r>
              <a:rPr lang="fi-FI" sz="1800" noProof="0" dirty="0"/>
              <a:t>Ilmoita kasvipeitteisyyslajiksi: Aito kasvipeite</a:t>
            </a:r>
          </a:p>
          <a:p>
            <a:pPr>
              <a:spcAft>
                <a:spcPts val="600"/>
              </a:spcAft>
            </a:pPr>
            <a:r>
              <a:rPr lang="fi-FI" sz="2000" b="1" noProof="0" dirty="0"/>
              <a:t>Säilytän alan kasvipeitteisenä 31.10.2023 – </a:t>
            </a:r>
            <a:r>
              <a:rPr lang="fi-FI" sz="2000" b="1" noProof="0" dirty="0">
                <a:highlight>
                  <a:srgbClr val="F0B5A3"/>
                </a:highlight>
              </a:rPr>
              <a:t>15.4.2024.</a:t>
            </a:r>
          </a:p>
          <a:p>
            <a:pPr lvl="1">
              <a:spcAft>
                <a:spcPts val="400"/>
              </a:spcAft>
            </a:pPr>
            <a:r>
              <a:rPr lang="fi-FI" sz="1800" noProof="0" dirty="0"/>
              <a:t>Ilmoita kasvipeitteisyyslajiksi: Aito kasvipeite</a:t>
            </a:r>
          </a:p>
          <a:p>
            <a:pPr lvl="1">
              <a:spcAft>
                <a:spcPts val="1800"/>
              </a:spcAft>
            </a:pPr>
            <a:r>
              <a:rPr lang="fi-FI" sz="1800" noProof="0" dirty="0"/>
              <a:t>Rastita: En hae tukea ekojärjestelmätuen talviaikainen kasvipeite –toimenpiteestä.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fi-FI" sz="2000" b="1" noProof="0" dirty="0"/>
              <a:t>Olen kylvänyt syyskasvin </a:t>
            </a:r>
            <a:r>
              <a:rPr lang="fi-FI" sz="1800" b="1" i="1" noProof="0" dirty="0"/>
              <a:t>(Syyskylvöinen vilja, Syyskylvöinen öljykasvi, Muu syyskylvöinen kasvi) </a:t>
            </a:r>
            <a:r>
              <a:rPr lang="fi-FI" sz="2000" b="1" noProof="0" dirty="0"/>
              <a:t>ja säilytän alan kasvipeitteisenä 31.10.2023 – </a:t>
            </a:r>
            <a:r>
              <a:rPr lang="fi-FI" sz="2000" b="1" noProof="0" dirty="0">
                <a:highlight>
                  <a:srgbClr val="F0B5A3"/>
                </a:highlight>
              </a:rPr>
              <a:t>15.4.2024. </a:t>
            </a:r>
          </a:p>
          <a:p>
            <a:pPr lvl="1">
              <a:spcAft>
                <a:spcPts val="400"/>
              </a:spcAft>
            </a:pPr>
            <a:r>
              <a:rPr lang="fi-FI" sz="1800" noProof="0" dirty="0"/>
              <a:t>Ilmoita kasvipeitteisyyslajiksi: Aito kasvipeite</a:t>
            </a:r>
          </a:p>
          <a:p>
            <a:pPr lvl="1">
              <a:spcAft>
                <a:spcPts val="1800"/>
              </a:spcAft>
            </a:pPr>
            <a:r>
              <a:rPr lang="fi-FI" sz="1800" noProof="0" dirty="0"/>
              <a:t>Rastita: Kylvetty syyskasvilla ja ilmoita kasviryhmä.</a:t>
            </a:r>
            <a:endParaRPr lang="fi-FI" sz="1600" noProof="0" dirty="0">
              <a:highlight>
                <a:srgbClr val="F0B5A3"/>
              </a:highlight>
            </a:endParaRPr>
          </a:p>
          <a:p>
            <a:r>
              <a:rPr lang="fi-FI" sz="2000" b="1" noProof="0" dirty="0"/>
              <a:t>Olen kylvänyt syyskasvin </a:t>
            </a:r>
            <a:r>
              <a:rPr lang="fi-FI" sz="1800" b="1" i="1" noProof="0" dirty="0"/>
              <a:t>(</a:t>
            </a:r>
            <a:r>
              <a:rPr lang="fi-FI" sz="1800" b="1" i="1" noProof="0" dirty="0">
                <a:effectLst/>
              </a:rPr>
              <a:t>Nurmikasvi)</a:t>
            </a:r>
            <a:r>
              <a:rPr lang="fi-FI" sz="1800" b="1" i="1" noProof="0" dirty="0"/>
              <a:t> </a:t>
            </a:r>
            <a:r>
              <a:rPr lang="fi-FI" sz="2000" b="1" noProof="0" dirty="0"/>
              <a:t>ja säilytän alan kasvipeitteisenä 31.10.2023 – </a:t>
            </a:r>
            <a:r>
              <a:rPr lang="fi-FI" sz="2000" b="1" noProof="0" dirty="0">
                <a:highlight>
                  <a:srgbClr val="F0B5A3"/>
                </a:highlight>
              </a:rPr>
              <a:t>1.5.2024.</a:t>
            </a:r>
          </a:p>
          <a:p>
            <a:pPr lvl="1">
              <a:spcAft>
                <a:spcPts val="400"/>
              </a:spcAft>
            </a:pPr>
            <a:r>
              <a:rPr lang="fi-FI" sz="1800" noProof="0" dirty="0"/>
              <a:t>Ilmoita kasvipeitteisyyslajiksi: Aito kasvipeite</a:t>
            </a:r>
          </a:p>
          <a:p>
            <a:pPr lvl="1"/>
            <a:r>
              <a:rPr lang="fi-FI" sz="1800" noProof="0" dirty="0"/>
              <a:t>Rastita: Kylvetty syyskasvilla ja ilmoita kasviryhmä </a:t>
            </a:r>
            <a:r>
              <a:rPr lang="fi-FI" sz="1800" i="1" noProof="0" dirty="0">
                <a:effectLst/>
              </a:rPr>
              <a:t>Nurmikasvi</a:t>
            </a:r>
            <a:r>
              <a:rPr lang="fi-FI" sz="1800" noProof="0" dirty="0"/>
              <a:t>.</a:t>
            </a:r>
            <a:endParaRPr lang="fi-FI" sz="2000" noProof="0" dirty="0"/>
          </a:p>
        </p:txBody>
      </p:sp>
      <p:pic>
        <p:nvPicPr>
          <p:cNvPr id="4" name="Kuva 3" descr="Kuvankaappaus Vipu-palvelusta yksittäisen toimenpidelohkon kasvi tiedoista.">
            <a:extLst>
              <a:ext uri="{FF2B5EF4-FFF2-40B4-BE49-F238E27FC236}">
                <a16:creationId xmlns:a16="http://schemas.microsoft.com/office/drawing/2014/main" id="{AC96F510-8311-F784-BE76-883785E95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955" y="1255186"/>
            <a:ext cx="3384922" cy="1878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14149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F7C78B-2692-22D2-25B4-774030560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</p:spPr>
        <p:txBody>
          <a:bodyPr anchor="ctr">
            <a:normAutofit/>
          </a:bodyPr>
          <a:lstStyle/>
          <a:p>
            <a:r>
              <a:rPr lang="fi-FI" noProof="0" dirty="0"/>
              <a:t>Sänki peltoalalla – miten ilmoitan?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448C5A-AC4E-8A53-4F75-FF44E8CF2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1825625"/>
            <a:ext cx="5337748" cy="4351338"/>
          </a:xfrm>
        </p:spPr>
        <p:txBody>
          <a:bodyPr>
            <a:normAutofit/>
          </a:bodyPr>
          <a:lstStyle/>
          <a:p>
            <a:r>
              <a:rPr lang="fi-FI" sz="2000" b="1" noProof="0" dirty="0"/>
              <a:t>Säilytän alan sängellä 31.10.2023 – </a:t>
            </a:r>
            <a:r>
              <a:rPr lang="fi-FI" sz="2000" b="1" noProof="0" dirty="0">
                <a:highlight>
                  <a:srgbClr val="F0B5A3"/>
                </a:highlight>
              </a:rPr>
              <a:t>15.4.2024.</a:t>
            </a:r>
          </a:p>
          <a:p>
            <a:pPr lvl="1">
              <a:spcAft>
                <a:spcPts val="1800"/>
              </a:spcAft>
            </a:pPr>
            <a:r>
              <a:rPr lang="fi-FI" sz="2000" noProof="0" dirty="0"/>
              <a:t>Ilmoita kasvipeitteisyyslajiksi: Sänki</a:t>
            </a:r>
            <a:endParaRPr lang="fi-FI" sz="2000" noProof="0" dirty="0">
              <a:effectLst/>
            </a:endParaRPr>
          </a:p>
          <a:p>
            <a:pPr>
              <a:spcAft>
                <a:spcPts val="600"/>
              </a:spcAft>
            </a:pPr>
            <a:r>
              <a:rPr lang="fi-FI" sz="2000" b="1" noProof="0" dirty="0"/>
              <a:t>Säilytän alan sängellä 31.10.2023 – </a:t>
            </a:r>
            <a:r>
              <a:rPr lang="fi-FI" sz="2000" b="1" noProof="0" dirty="0">
                <a:highlight>
                  <a:srgbClr val="F0B5A3"/>
                </a:highlight>
              </a:rPr>
              <a:t>15.3.2024</a:t>
            </a:r>
            <a:r>
              <a:rPr lang="fi-FI" sz="2000" b="1" noProof="0" dirty="0"/>
              <a:t>, mutta en 15.4. asti.</a:t>
            </a:r>
          </a:p>
          <a:p>
            <a:pPr lvl="1">
              <a:spcAft>
                <a:spcPts val="600"/>
              </a:spcAft>
            </a:pPr>
            <a:r>
              <a:rPr lang="fi-FI" sz="2000" noProof="0" dirty="0">
                <a:effectLst/>
              </a:rPr>
              <a:t>Ilmoita </a:t>
            </a:r>
            <a:r>
              <a:rPr lang="fi-FI" sz="2000" noProof="0" dirty="0"/>
              <a:t>kasvipeitteisyyslajiksi: Sänki</a:t>
            </a:r>
          </a:p>
          <a:p>
            <a:pPr lvl="1">
              <a:lnSpc>
                <a:spcPct val="114000"/>
              </a:lnSpc>
            </a:pPr>
            <a:r>
              <a:rPr lang="fi-FI" sz="2000" noProof="0" dirty="0"/>
              <a:t>Rastita: En hae tukea ekojärjestelmätuen talviaikainen kasvipeite –toimenpiteestä.</a:t>
            </a:r>
          </a:p>
        </p:txBody>
      </p:sp>
      <p:pic>
        <p:nvPicPr>
          <p:cNvPr id="5" name="Kuva 4" descr="Kuvankaappaus Vipu-palvelusta yksittäisen toimenpidelohkon kasvipeitteisyyslaji -ikkunasta.">
            <a:extLst>
              <a:ext uri="{FF2B5EF4-FFF2-40B4-BE49-F238E27FC236}">
                <a16:creationId xmlns:a16="http://schemas.microsoft.com/office/drawing/2014/main" id="{2F6BB1B1-8128-088F-ABE2-EC7F419CA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155" y="1825625"/>
            <a:ext cx="5242669" cy="2018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014596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F7C78B-2692-22D2-25B4-774030560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</p:spPr>
        <p:txBody>
          <a:bodyPr anchor="ctr">
            <a:normAutofit/>
          </a:bodyPr>
          <a:lstStyle/>
          <a:p>
            <a:r>
              <a:rPr lang="fi-FI" noProof="0" dirty="0"/>
              <a:t>Sänki pysyvän nurmen alalla – miten ilmoitan?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448C5A-AC4E-8A53-4F75-FF44E8CF2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1825625"/>
            <a:ext cx="5337748" cy="4351338"/>
          </a:xfrm>
        </p:spPr>
        <p:txBody>
          <a:bodyPr>
            <a:normAutofit/>
          </a:bodyPr>
          <a:lstStyle/>
          <a:p>
            <a:r>
              <a:rPr lang="fi-FI" sz="2000" b="1" noProof="0" dirty="0"/>
              <a:t>Säilytän alan sängellä 31.10.2023 – </a:t>
            </a:r>
            <a:r>
              <a:rPr lang="fi-FI" sz="2000" b="1" noProof="0" dirty="0">
                <a:highlight>
                  <a:srgbClr val="F0B5A3"/>
                </a:highlight>
              </a:rPr>
              <a:t>1.5.2024.</a:t>
            </a:r>
          </a:p>
          <a:p>
            <a:pPr lvl="1">
              <a:spcAft>
                <a:spcPts val="1800"/>
              </a:spcAft>
            </a:pPr>
            <a:r>
              <a:rPr lang="fi-FI" sz="2000" noProof="0" dirty="0"/>
              <a:t>Ilmoita kasvipeitteisyyslajiksi: Sänki</a:t>
            </a:r>
            <a:endParaRPr lang="fi-FI" sz="2000" noProof="0" dirty="0">
              <a:effectLst/>
            </a:endParaRPr>
          </a:p>
          <a:p>
            <a:pPr>
              <a:spcAft>
                <a:spcPts val="600"/>
              </a:spcAft>
            </a:pPr>
            <a:r>
              <a:rPr lang="fi-FI" sz="2000" b="1" noProof="0" dirty="0"/>
              <a:t>Säilytän alan sängellä 31.10.2023 – </a:t>
            </a:r>
            <a:r>
              <a:rPr lang="fi-FI" sz="2000" b="1" noProof="0" dirty="0">
                <a:highlight>
                  <a:srgbClr val="F0B5A3"/>
                </a:highlight>
              </a:rPr>
              <a:t>15.4.2024</a:t>
            </a:r>
            <a:r>
              <a:rPr lang="fi-FI" sz="2000" b="1" noProof="0" dirty="0"/>
              <a:t>.</a:t>
            </a:r>
          </a:p>
          <a:p>
            <a:pPr lvl="1">
              <a:spcAft>
                <a:spcPts val="600"/>
              </a:spcAft>
            </a:pPr>
            <a:r>
              <a:rPr lang="fi-FI" sz="2000" noProof="0" dirty="0">
                <a:effectLst/>
              </a:rPr>
              <a:t>Ilmoita </a:t>
            </a:r>
            <a:r>
              <a:rPr lang="fi-FI" sz="2000" noProof="0" dirty="0"/>
              <a:t>kasvipeitteisyyslajiksi: Sänki</a:t>
            </a:r>
          </a:p>
          <a:p>
            <a:pPr lvl="1">
              <a:lnSpc>
                <a:spcPct val="114000"/>
              </a:lnSpc>
            </a:pPr>
            <a:r>
              <a:rPr lang="fi-FI" sz="2000" noProof="0" dirty="0"/>
              <a:t>Rastita: En hae tukea ekojärjestelmätuen talviaikainen kasvipeite –toimenpiteestä.</a:t>
            </a:r>
          </a:p>
        </p:txBody>
      </p:sp>
      <p:pic>
        <p:nvPicPr>
          <p:cNvPr id="5" name="Kuva 4" descr="Kuvankaappaus Vipu-palvelusta yksittäisen toimenpidelohkon kasvipeitteisyyslaji -ikkunasta.">
            <a:extLst>
              <a:ext uri="{FF2B5EF4-FFF2-40B4-BE49-F238E27FC236}">
                <a16:creationId xmlns:a16="http://schemas.microsoft.com/office/drawing/2014/main" id="{2F6BB1B1-8128-088F-ABE2-EC7F419CA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155" y="1825625"/>
            <a:ext cx="5242669" cy="2018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651108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9F79E7-2F72-A830-AD1B-A3E6B15F6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</p:spPr>
        <p:txBody>
          <a:bodyPr anchor="ctr">
            <a:normAutofit/>
          </a:bodyPr>
          <a:lstStyle/>
          <a:p>
            <a:r>
              <a:rPr lang="fi-FI" noProof="0" dirty="0"/>
              <a:t>Kevennetty muokkaus peltoalalla – Miten ilmoitan?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EAB5BD-EB8C-813C-BB81-4FF8928F3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7" y="1825625"/>
            <a:ext cx="4676081" cy="4351338"/>
          </a:xfrm>
        </p:spPr>
        <p:txBody>
          <a:bodyPr>
            <a:normAutofit/>
          </a:bodyPr>
          <a:lstStyle/>
          <a:p>
            <a:r>
              <a:rPr lang="fi-FI" sz="2200" b="1" noProof="0" dirty="0"/>
              <a:t>Olen kevytmuokannut alan syksyllä tai </a:t>
            </a:r>
            <a:r>
              <a:rPr lang="fi-FI" sz="2200" b="1" noProof="0" dirty="0" err="1"/>
              <a:t>kevytmuokkaan</a:t>
            </a:r>
            <a:r>
              <a:rPr lang="fi-FI" sz="2200" b="1" noProof="0" dirty="0"/>
              <a:t> sen keväällä </a:t>
            </a:r>
            <a:r>
              <a:rPr lang="fi-FI" sz="2200" b="1" noProof="0" dirty="0">
                <a:highlight>
                  <a:srgbClr val="F0B5A3"/>
                </a:highlight>
              </a:rPr>
              <a:t>15.3.2024</a:t>
            </a:r>
            <a:r>
              <a:rPr lang="fi-FI" sz="2200" b="1" noProof="0" dirty="0"/>
              <a:t> tai aiemmin.</a:t>
            </a:r>
          </a:p>
          <a:p>
            <a:pPr lvl="1">
              <a:lnSpc>
                <a:spcPct val="100000"/>
              </a:lnSpc>
            </a:pPr>
            <a:r>
              <a:rPr lang="fi-FI" sz="2000" noProof="0" dirty="0"/>
              <a:t>Ilmoita kasvipeitteisyyslajiksi: Kevennetty muokkaus.</a:t>
            </a:r>
          </a:p>
          <a:p>
            <a:pPr lvl="1"/>
            <a:endParaRPr lang="fi-FI" sz="2600" noProof="0" dirty="0"/>
          </a:p>
          <a:p>
            <a:pPr lvl="1"/>
            <a:endParaRPr lang="fi-FI" sz="2600" noProof="0" dirty="0">
              <a:effectLst/>
            </a:endParaRPr>
          </a:p>
          <a:p>
            <a:endParaRPr lang="fi-FI" noProof="0" dirty="0"/>
          </a:p>
        </p:txBody>
      </p:sp>
      <p:pic>
        <p:nvPicPr>
          <p:cNvPr id="5" name="Kuva 4" descr="Kuvankaappaus Vipu-palvelusta yksittäisen toimenpidelohkon kasvipeitteisyyslaji -ikkunasta.">
            <a:extLst>
              <a:ext uri="{FF2B5EF4-FFF2-40B4-BE49-F238E27FC236}">
                <a16:creationId xmlns:a16="http://schemas.microsoft.com/office/drawing/2014/main" id="{FDC4ECCA-597E-BB0F-0BA5-0C83779E6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087192"/>
            <a:ext cx="5742671" cy="2383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648578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76B166-2DF4-2711-50FB-360BE18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</p:spPr>
        <p:txBody>
          <a:bodyPr anchor="ctr">
            <a:normAutofit/>
          </a:bodyPr>
          <a:lstStyle/>
          <a:p>
            <a:r>
              <a:rPr lang="fi-FI" noProof="0" dirty="0"/>
              <a:t>Kevennetty muokkaus pysyvän nurmen alalla – Miten ilmoitan?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14FC8A-8D23-8D49-EBD1-96C933C69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1825625"/>
            <a:ext cx="5771102" cy="4667250"/>
          </a:xfrm>
        </p:spPr>
        <p:txBody>
          <a:bodyPr>
            <a:normAutofit/>
          </a:bodyPr>
          <a:lstStyle/>
          <a:p>
            <a:r>
              <a:rPr lang="fi-FI" sz="1800" b="1" noProof="0" dirty="0"/>
              <a:t>Olen kevytmuokannut alan viimeistään 30.10.2023.</a:t>
            </a:r>
          </a:p>
          <a:p>
            <a:pPr lvl="1">
              <a:spcAft>
                <a:spcPts val="1200"/>
              </a:spcAft>
            </a:pPr>
            <a:r>
              <a:rPr lang="fi-FI" sz="1800" noProof="0" dirty="0"/>
              <a:t>Ilmoita kasvipeitteisyyslajiksi: Kevennetty muokkaus</a:t>
            </a:r>
          </a:p>
          <a:p>
            <a:r>
              <a:rPr lang="fi-FI" sz="1800" b="1" noProof="0" dirty="0"/>
              <a:t>Aion </a:t>
            </a:r>
            <a:r>
              <a:rPr lang="fi-FI" sz="1800" b="1" noProof="0" dirty="0" err="1"/>
              <a:t>kevytmuokata</a:t>
            </a:r>
            <a:r>
              <a:rPr lang="fi-FI" sz="1800" b="1" noProof="0" dirty="0"/>
              <a:t> pysyvää nurmea 31.10.2023 – </a:t>
            </a:r>
            <a:r>
              <a:rPr lang="fi-FI" sz="1800" b="1" noProof="0" dirty="0">
                <a:highlight>
                  <a:srgbClr val="F0B5A3"/>
                </a:highlight>
              </a:rPr>
              <a:t>15.4.2024</a:t>
            </a:r>
            <a:r>
              <a:rPr lang="fi-FI" sz="1800" b="1" noProof="0" dirty="0"/>
              <a:t> välisenä aikana.</a:t>
            </a:r>
          </a:p>
          <a:p>
            <a:pPr lvl="1">
              <a:spcAft>
                <a:spcPts val="400"/>
              </a:spcAft>
            </a:pPr>
            <a:r>
              <a:rPr lang="fi-FI" sz="1800" noProof="0" dirty="0"/>
              <a:t>Ilmoita kasvipeitteisyyslajiksi: Kevennetty muokkaus </a:t>
            </a:r>
          </a:p>
          <a:p>
            <a:pPr lvl="1">
              <a:spcAft>
                <a:spcPts val="400"/>
              </a:spcAft>
            </a:pPr>
            <a:r>
              <a:rPr lang="fi-FI" sz="1800" noProof="0" dirty="0"/>
              <a:t>Rastita: Muokattu 30.10. jälkeen.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fi-FI" sz="1800" b="1" noProof="0" dirty="0"/>
              <a:t>Jos sinulla on pysyvää nurmea, jonka säilytät kasvipeitteisenä 31.10.2023-1.5.2024</a:t>
            </a:r>
            <a:r>
              <a:rPr lang="fi-FI" sz="1800" noProof="0" dirty="0"/>
              <a:t>, rastita tallentaessasi sellaisten toimenpidelohkojen tietoja: En hae tukea ekojärjestelmätuen talviaikainen kasvipeite –toimenpiteestä.</a:t>
            </a:r>
          </a:p>
          <a:p>
            <a:pPr lvl="2">
              <a:lnSpc>
                <a:spcPct val="114000"/>
              </a:lnSpc>
            </a:pPr>
            <a:r>
              <a:rPr lang="fi-FI" sz="1800" noProof="0" dirty="0"/>
              <a:t>Jos haet tukea jollekin tilasi pysyvän nurmen alalle, tukea vähennetään 20 %.</a:t>
            </a:r>
          </a:p>
        </p:txBody>
      </p:sp>
      <p:pic>
        <p:nvPicPr>
          <p:cNvPr id="5" name="Kuva 4" descr="Kuvankaappaus Vipu-palvelusta yksittäisen toimenpidelohkon kasvipeitteisyyslaji -ikkunasta.">
            <a:extLst>
              <a:ext uri="{FF2B5EF4-FFF2-40B4-BE49-F238E27FC236}">
                <a16:creationId xmlns:a16="http://schemas.microsoft.com/office/drawing/2014/main" id="{7C8D0316-24E4-84A4-D81F-465DB4584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430" y="1825625"/>
            <a:ext cx="5024230" cy="2085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327785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9DFBA1-27B3-6ACE-F01B-59A50A7B6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Kasvijäte peltoalalla – miten ilmoitan?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48000A-D7FE-F2C1-56EA-F70FC1B9C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1825625"/>
            <a:ext cx="4901858" cy="4496153"/>
          </a:xfrm>
        </p:spPr>
        <p:txBody>
          <a:bodyPr/>
          <a:lstStyle/>
          <a:p>
            <a:r>
              <a:rPr lang="fi-FI" sz="2200" b="1" noProof="0" dirty="0"/>
              <a:t>Ala on muokkaamatonta ja kasvijätteiden peittämää 31.10.2023 – </a:t>
            </a:r>
            <a:r>
              <a:rPr lang="fi-FI" sz="2200" b="1" noProof="0" dirty="0">
                <a:highlight>
                  <a:srgbClr val="F0B5A3"/>
                </a:highlight>
              </a:rPr>
              <a:t>15.3.2024</a:t>
            </a:r>
            <a:r>
              <a:rPr lang="fi-FI" sz="2200" b="1" noProof="0" dirty="0"/>
              <a:t>.</a:t>
            </a:r>
          </a:p>
          <a:p>
            <a:pPr lvl="1">
              <a:lnSpc>
                <a:spcPct val="114000"/>
              </a:lnSpc>
            </a:pPr>
            <a:r>
              <a:rPr lang="fi-FI" sz="2000" noProof="0" dirty="0"/>
              <a:t>Ilmoita kasvipeitteisyyslajiksi: Kasvijäte</a:t>
            </a:r>
          </a:p>
        </p:txBody>
      </p:sp>
      <p:pic>
        <p:nvPicPr>
          <p:cNvPr id="5" name="Kuva 4" descr="Kuvankaappaus Vipu-palvelusta yksittäisen toimenpidelohkon kasvipeitteisyyslaji -ikkunasta.">
            <a:extLst>
              <a:ext uri="{FF2B5EF4-FFF2-40B4-BE49-F238E27FC236}">
                <a16:creationId xmlns:a16="http://schemas.microsoft.com/office/drawing/2014/main" id="{227724F7-7AC8-8704-D30C-A1901AA56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5794770" cy="1943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92747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628282-E615-57B7-D645-780F6BF61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Kasvipeitteetön peltoala – miten ilmoitan?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685554-4375-0082-FAB6-5D8DB3A0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1825624"/>
            <a:ext cx="5304531" cy="4667251"/>
          </a:xfrm>
        </p:spPr>
        <p:txBody>
          <a:bodyPr/>
          <a:lstStyle/>
          <a:p>
            <a:r>
              <a:rPr lang="fi-FI" sz="2400" b="1" noProof="0" dirty="0"/>
              <a:t>Olen muokannut alan syksyllä tai muokkaan sen keväällä </a:t>
            </a:r>
            <a:r>
              <a:rPr lang="fi-FI" sz="2400" b="1" noProof="0" dirty="0">
                <a:highlight>
                  <a:srgbClr val="F0B5A3"/>
                </a:highlight>
              </a:rPr>
              <a:t>15.3.2024</a:t>
            </a:r>
            <a:r>
              <a:rPr lang="fi-FI" sz="2400" b="1" noProof="0" dirty="0"/>
              <a:t> tai aiemmin.</a:t>
            </a:r>
          </a:p>
          <a:p>
            <a:pPr lvl="1"/>
            <a:r>
              <a:rPr lang="fi-FI" sz="2000" noProof="0" dirty="0"/>
              <a:t>Ilmoita kasvipeitteisyyslajiksi: Kasvipeitteetön</a:t>
            </a:r>
          </a:p>
          <a:p>
            <a:pPr lvl="1"/>
            <a:endParaRPr lang="fi-FI" sz="2000" noProof="0" dirty="0"/>
          </a:p>
          <a:p>
            <a:r>
              <a:rPr lang="fi-FI" sz="2200" noProof="0" dirty="0"/>
              <a:t>HUOM. Jos olet ilmoittanut alan peltotukien haussa sänkikesantona, sinun on ilmoitettava ala syysilmoituksessa  kasvipeitteettömänä. </a:t>
            </a:r>
          </a:p>
          <a:p>
            <a:pPr lvl="1"/>
            <a:r>
              <a:rPr lang="fi-FI" sz="2000" noProof="0" dirty="0"/>
              <a:t>Jos kylvät sänkikesannolle syyskylvöisen kasvin, voit ilmoittaa alan kasvipeitteisenä.</a:t>
            </a:r>
          </a:p>
          <a:p>
            <a:endParaRPr lang="fi-FI" noProof="0" dirty="0"/>
          </a:p>
        </p:txBody>
      </p:sp>
      <p:pic>
        <p:nvPicPr>
          <p:cNvPr id="5" name="Kuva 4" descr="Kuvankaappaus Vipu-palvelusta yksittäisen toimenpidelohkon kasvipeitteisyyslaji -ikkunasta.">
            <a:extLst>
              <a:ext uri="{FF2B5EF4-FFF2-40B4-BE49-F238E27FC236}">
                <a16:creationId xmlns:a16="http://schemas.microsoft.com/office/drawing/2014/main" id="{29004651-42C0-E10D-D197-F59C929B4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4"/>
            <a:ext cx="5896795" cy="2447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1499006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476CA5-4375-1A89-DA13-5C369C930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</p:spPr>
        <p:txBody>
          <a:bodyPr anchor="ctr">
            <a:normAutofit/>
          </a:bodyPr>
          <a:lstStyle/>
          <a:p>
            <a:r>
              <a:rPr lang="fi-FI" noProof="0" dirty="0"/>
              <a:t>Kasvipeitteetön pysyvän nurmen ala – miten ilmoitan?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55FD0D-199C-4E2C-C5C2-569BA5172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7" y="1825625"/>
            <a:ext cx="6240693" cy="4787048"/>
          </a:xfrm>
        </p:spPr>
        <p:txBody>
          <a:bodyPr>
            <a:normAutofit lnSpcReduction="10000"/>
          </a:bodyPr>
          <a:lstStyle/>
          <a:p>
            <a:r>
              <a:rPr lang="fi-FI" sz="2000" b="1" noProof="0" dirty="0"/>
              <a:t>Olen muokannut alan syksyllä viimeistään 30.10.2023 ja se jää kasvipeitteettömäksi.</a:t>
            </a:r>
          </a:p>
          <a:p>
            <a:pPr lvl="1">
              <a:spcAft>
                <a:spcPts val="1800"/>
              </a:spcAft>
            </a:pPr>
            <a:r>
              <a:rPr lang="fi-FI" sz="2000" noProof="0" dirty="0"/>
              <a:t>Ilmoita kasvipeitteisyyslajiksi: Kasvipeitteetön</a:t>
            </a:r>
          </a:p>
          <a:p>
            <a:r>
              <a:rPr lang="fi-FI" sz="2000" b="1" noProof="0" dirty="0"/>
              <a:t>Aion muokata pysyvää nurmea 31.10.2023 – </a:t>
            </a:r>
            <a:r>
              <a:rPr lang="fi-FI" sz="2000" b="1" noProof="0" dirty="0">
                <a:highlight>
                  <a:srgbClr val="F0B5A3"/>
                </a:highlight>
              </a:rPr>
              <a:t>15.4.2024</a:t>
            </a:r>
            <a:r>
              <a:rPr lang="fi-FI" sz="2000" b="1" noProof="0" dirty="0"/>
              <a:t> välisenä aikana.</a:t>
            </a:r>
          </a:p>
          <a:p>
            <a:pPr lvl="1"/>
            <a:r>
              <a:rPr lang="fi-FI" sz="2000" noProof="0" dirty="0"/>
              <a:t>Ilmoita kasvipeitteisyyslajiksi: Kasvipeitteetön</a:t>
            </a:r>
          </a:p>
          <a:p>
            <a:pPr lvl="1"/>
            <a:r>
              <a:rPr lang="fi-FI" sz="2000" noProof="0" dirty="0"/>
              <a:t>Rastita: muokattu 30.10. jälkeen.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fi-FI" sz="1800" b="1" noProof="0" dirty="0"/>
              <a:t>Jos sinulla on pysyvää nurmea, jonka säilytät kasvipeitteisenä 31.10.2023-1.5.2024</a:t>
            </a:r>
            <a:r>
              <a:rPr lang="fi-FI" sz="1800" noProof="0" dirty="0"/>
              <a:t>, rastita tallentaessasi sellaisten toimenpidelohkojen tietoja: En hae tukea ekojärjestelmätuen talviaikainen kasvipeite –toimenpiteestä.</a:t>
            </a:r>
          </a:p>
          <a:p>
            <a:pPr lvl="2">
              <a:lnSpc>
                <a:spcPct val="114000"/>
              </a:lnSpc>
            </a:pPr>
            <a:r>
              <a:rPr lang="fi-FI" sz="1800" noProof="0" dirty="0"/>
              <a:t>Jos haet tukea jollekin tilasi pysyvän nurmen alalle, tukea vähennetään 20 %.</a:t>
            </a:r>
            <a:endParaRPr lang="fi-FI" sz="2000" noProof="0" dirty="0"/>
          </a:p>
          <a:p>
            <a:endParaRPr lang="fi-FI" sz="1800" noProof="0" dirty="0"/>
          </a:p>
        </p:txBody>
      </p:sp>
      <p:pic>
        <p:nvPicPr>
          <p:cNvPr id="4" name="Kuva 3" descr="Kuvankaappaus Vipu-palvelusta yksittäisen toimenpidelohkon kasvipeitteisyyslaji -ikkunasta.">
            <a:extLst>
              <a:ext uri="{FF2B5EF4-FFF2-40B4-BE49-F238E27FC236}">
                <a16:creationId xmlns:a16="http://schemas.microsoft.com/office/drawing/2014/main" id="{51097DCF-B163-CD19-66A1-4EB8E0844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360" y="1825625"/>
            <a:ext cx="5024230" cy="2085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089919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1">
            <a:extLst>
              <a:ext uri="{FF2B5EF4-FFF2-40B4-BE49-F238E27FC236}">
                <a16:creationId xmlns:a16="http://schemas.microsoft.com/office/drawing/2014/main" id="{E45F7E62-A1AE-4113-B46E-9D8B5D82D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365125"/>
            <a:ext cx="9756775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i-FI" altLang="fi-FI" noProof="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Yleistä syysilmoituksesta</a:t>
            </a:r>
          </a:p>
        </p:txBody>
      </p:sp>
      <p:sp>
        <p:nvSpPr>
          <p:cNvPr id="24579" name="Sisällön paikkamerkki 2">
            <a:extLst>
              <a:ext uri="{FF2B5EF4-FFF2-40B4-BE49-F238E27FC236}">
                <a16:creationId xmlns:a16="http://schemas.microsoft.com/office/drawing/2014/main" id="{D01204C6-2DAC-29DC-BE3B-2F92CEE09C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28638" y="1785868"/>
            <a:ext cx="10515600" cy="4594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4000"/>
              </a:lnSpc>
            </a:pPr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Ilmoitusajankohta siirtynyt viikolla: 15.1.2024 – </a:t>
            </a:r>
            <a:r>
              <a:rPr lang="fi-FI" altLang="fi-FI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8</a:t>
            </a:r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.2.2024</a:t>
            </a:r>
          </a:p>
          <a:p>
            <a:pPr>
              <a:lnSpc>
                <a:spcPct val="114000"/>
              </a:lnSpc>
            </a:pPr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Syysilmoitus tehdään sähköisesti Vipu-palvelussa. </a:t>
            </a:r>
          </a:p>
          <a:p>
            <a:pPr>
              <a:lnSpc>
                <a:spcPct val="114000"/>
              </a:lnSpc>
            </a:pPr>
            <a:r>
              <a:rPr lang="fi-FI" dirty="0" err="1"/>
              <a:t>Syysilmoitus</a:t>
            </a:r>
            <a:r>
              <a:rPr lang="fi-FI" dirty="0"/>
              <a:t> on vuodesta 2023 alkaen pakollinen lähes kaikille maatiloille. Aiemmin </a:t>
            </a:r>
            <a:r>
              <a:rPr lang="fi-FI" dirty="0" err="1"/>
              <a:t>syysilmoitus</a:t>
            </a:r>
            <a:r>
              <a:rPr lang="fi-FI" dirty="0"/>
              <a:t> koski vain ympäristösitoumuksen tehneitä tiloja</a:t>
            </a:r>
            <a:endParaRPr lang="fi-FI" altLang="fi-FI" noProof="0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14000"/>
              </a:lnSpc>
            </a:pPr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Hakijalla pitää olla asiointioikeudet Vipu-palveluun. Jos hän ei itse tee ilmoitusta sähköisesti, hän voi valtuuttaa jonkun muun tekemään hakemuksen.</a:t>
            </a:r>
          </a:p>
          <a:p>
            <a:pPr lvl="1">
              <a:lnSpc>
                <a:spcPct val="114000"/>
              </a:lnSpc>
            </a:pPr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  <a:hlinkClick r:id="rId2"/>
              </a:rPr>
              <a:t>Neuvojan valtuuttaminen Vipu-palvelussa </a:t>
            </a:r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(</a:t>
            </a:r>
            <a:r>
              <a:rPr lang="fi-FI" altLang="fi-FI" noProof="0" dirty="0" err="1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Youtube</a:t>
            </a:r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)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644CD7-1962-87ED-CD5D-6419E2715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Pysyvien puutarhakasvien ala – miten ilmoitan?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91D50E-B91E-44E6-BEB5-B14E6C622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300" b="1" noProof="0" dirty="0"/>
              <a:t>Riviväleissä on kasvusto ja säilytän alan kasvipeitteisenä 31.10.2023 – </a:t>
            </a:r>
            <a:r>
              <a:rPr lang="fi-FI" sz="2300" b="1" noProof="0" dirty="0">
                <a:highlight>
                  <a:srgbClr val="F0B5A3"/>
                </a:highlight>
              </a:rPr>
              <a:t>15.4.2024</a:t>
            </a:r>
          </a:p>
          <a:p>
            <a:pPr lvl="1"/>
            <a:r>
              <a:rPr lang="fi-FI" sz="2000" noProof="0" dirty="0"/>
              <a:t>Ilmoita kasvipeitteisyyslajiksi: Aito kasvipeite</a:t>
            </a:r>
          </a:p>
          <a:p>
            <a:pPr lvl="1"/>
            <a:endParaRPr lang="fi-FI" sz="2000" noProof="0" dirty="0"/>
          </a:p>
          <a:p>
            <a:r>
              <a:rPr lang="fi-FI" sz="2300" b="1" noProof="0" dirty="0"/>
              <a:t>Riviväleissä on kasvusto ja säilytän alan kasvipeitteisenä 31.10.2023 – </a:t>
            </a:r>
            <a:r>
              <a:rPr lang="fi-FI" sz="2300" b="1" noProof="0" dirty="0">
                <a:highlight>
                  <a:srgbClr val="F0B5A3"/>
                </a:highlight>
              </a:rPr>
              <a:t>15.3.2024</a:t>
            </a:r>
            <a:r>
              <a:rPr lang="fi-FI" sz="2300" b="1" noProof="0" dirty="0"/>
              <a:t>, mutta en 15.4. asti</a:t>
            </a:r>
          </a:p>
          <a:p>
            <a:pPr lvl="1"/>
            <a:r>
              <a:rPr lang="fi-FI" sz="2000" noProof="0" dirty="0">
                <a:effectLst/>
              </a:rPr>
              <a:t>Ilmoita </a:t>
            </a:r>
            <a:r>
              <a:rPr lang="fi-FI" sz="2000" noProof="0" dirty="0"/>
              <a:t>kasvipeitteisyyslajiksi: Aito kasvipeite</a:t>
            </a:r>
          </a:p>
          <a:p>
            <a:pPr lvl="1"/>
            <a:r>
              <a:rPr lang="fi-FI" sz="2000" noProof="0" dirty="0"/>
              <a:t>Rastita: En hae tukea ekojärjestelmätuen talviaikainen kasvipeite –toimenpiteestä</a:t>
            </a:r>
          </a:p>
          <a:p>
            <a:pPr lvl="1"/>
            <a:endParaRPr lang="fi-FI" sz="2000" noProof="0" dirty="0"/>
          </a:p>
          <a:p>
            <a:r>
              <a:rPr lang="fi-FI" sz="2300" b="1" noProof="0" dirty="0"/>
              <a:t>Riviväleissä ei ole kasvustoa</a:t>
            </a:r>
          </a:p>
          <a:p>
            <a:pPr lvl="1"/>
            <a:r>
              <a:rPr lang="fi-FI" sz="2000" noProof="0" dirty="0"/>
              <a:t>Ilmoita kasvipeitteisyyslajiksi: Kasvipeitteetön</a:t>
            </a:r>
          </a:p>
        </p:txBody>
      </p:sp>
    </p:spTree>
    <p:extLst>
      <p:ext uri="{BB962C8B-B14F-4D97-AF65-F5344CB8AC3E}">
        <p14:creationId xmlns:p14="http://schemas.microsoft.com/office/powerpoint/2010/main" val="2888700362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C6045A-8838-C180-1245-A89A336144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noProof="0" dirty="0"/>
              <a:t>Talviaikainen kasvipeite syysilmoituksen Vipuneuvojassa</a:t>
            </a:r>
          </a:p>
        </p:txBody>
      </p:sp>
    </p:spTree>
    <p:extLst>
      <p:ext uri="{BB962C8B-B14F-4D97-AF65-F5344CB8AC3E}">
        <p14:creationId xmlns:p14="http://schemas.microsoft.com/office/powerpoint/2010/main" val="1767610472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DF72B38E-B442-A113-AF54-863665548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</p:spPr>
        <p:txBody>
          <a:bodyPr anchor="ctr">
            <a:normAutofit/>
          </a:bodyPr>
          <a:lstStyle/>
          <a:p>
            <a:r>
              <a:rPr lang="fi-FI" noProof="0" dirty="0"/>
              <a:t>Vipu-neuvoja -välilehti</a:t>
            </a:r>
          </a:p>
        </p:txBody>
      </p:sp>
      <p:sp>
        <p:nvSpPr>
          <p:cNvPr id="31754" name="Content Placeholder 3">
            <a:extLst>
              <a:ext uri="{FF2B5EF4-FFF2-40B4-BE49-F238E27FC236}">
                <a16:creationId xmlns:a16="http://schemas.microsoft.com/office/drawing/2014/main" id="{2BD04691-4558-FC00-2002-52DA310F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1600201"/>
            <a:ext cx="7003002" cy="663498"/>
          </a:xfrm>
        </p:spPr>
        <p:txBody>
          <a:bodyPr>
            <a:normAutofit/>
          </a:bodyPr>
          <a:lstStyle/>
          <a:p>
            <a:r>
              <a:rPr lang="fi-FI" noProof="0" dirty="0"/>
              <a:t>Vipuneuvoja: Huomautuksia ja laskelmia</a:t>
            </a:r>
          </a:p>
        </p:txBody>
      </p:sp>
      <p:pic>
        <p:nvPicPr>
          <p:cNvPr id="3" name="Kuva 2" descr="Kuvankaappaus Vipu-neuvoja-välilehdeltä.">
            <a:extLst>
              <a:ext uri="{FF2B5EF4-FFF2-40B4-BE49-F238E27FC236}">
                <a16:creationId xmlns:a16="http://schemas.microsoft.com/office/drawing/2014/main" id="{9AA44387-63BE-49B6-92CC-841352550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62" y="2133454"/>
            <a:ext cx="7981066" cy="44494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5A11BC-24B1-ACC7-C9EF-3709B59069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noProof="0" dirty="0"/>
              <a:t>Esimerkkejä</a:t>
            </a:r>
          </a:p>
        </p:txBody>
      </p:sp>
    </p:spTree>
    <p:extLst>
      <p:ext uri="{BB962C8B-B14F-4D97-AF65-F5344CB8AC3E}">
        <p14:creationId xmlns:p14="http://schemas.microsoft.com/office/powerpoint/2010/main" val="1103728822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3E1789-2598-6222-4F6D-8BCD2D15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Esimerkki 1</a:t>
            </a:r>
          </a:p>
        </p:txBody>
      </p:sp>
      <p:graphicFrame>
        <p:nvGraphicFramePr>
          <p:cNvPr id="3" name="Taulukko 5">
            <a:extLst>
              <a:ext uri="{FF2B5EF4-FFF2-40B4-BE49-F238E27FC236}">
                <a16:creationId xmlns:a16="http://schemas.microsoft.com/office/drawing/2014/main" id="{F4F09ADC-0B76-A722-3E17-E478AD3CEDEC}"/>
              </a:ext>
            </a:extLst>
          </p:cNvPr>
          <p:cNvGraphicFramePr>
            <a:graphicFrameLocks/>
          </p:cNvGraphicFramePr>
          <p:nvPr/>
        </p:nvGraphicFramePr>
        <p:xfrm>
          <a:off x="528098" y="1460500"/>
          <a:ext cx="78867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843085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069564067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755267415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40664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Kesä 2023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Syksy 2023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Kevät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584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Lohko 1 (5 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Kaura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Sänki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Sänki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650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Lohko 2 (7 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Ruokaperuna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Kasvipeitteetön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Kasvipeitteetön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904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Lohko 3 (10 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Vehnä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Syysruis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Syysruis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021640"/>
                  </a:ext>
                </a:extLst>
              </a:tr>
            </a:tbl>
          </a:graphicData>
        </a:graphic>
      </p:graphicFrame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B3A7C08B-9FD2-0505-2B32-D2B3FF230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3196206"/>
            <a:ext cx="10515600" cy="2980757"/>
          </a:xfrm>
        </p:spPr>
        <p:txBody>
          <a:bodyPr/>
          <a:lstStyle/>
          <a:p>
            <a:r>
              <a:rPr lang="fi-FI" sz="2400" noProof="0" dirty="0"/>
              <a:t>Ehdollisuus</a:t>
            </a:r>
            <a:r>
              <a:rPr lang="fi-FI" noProof="0" dirty="0"/>
              <a:t> </a:t>
            </a:r>
            <a:r>
              <a:rPr lang="fi-FI" sz="4000" b="1" noProof="0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 </a:t>
            </a:r>
          </a:p>
          <a:p>
            <a:pPr lvl="1"/>
            <a:r>
              <a:rPr lang="fi-FI" sz="1800" noProof="0" dirty="0">
                <a:sym typeface="Wingdings" panose="05000000000000000000" pitchFamily="2" charset="2"/>
              </a:rPr>
              <a:t>Kasvipeitteistä 31.10.2023 – 15.3.2024 lohkot 1 ja 3 = 15 ha</a:t>
            </a:r>
          </a:p>
          <a:p>
            <a:pPr lvl="1"/>
            <a:r>
              <a:rPr lang="fi-FI" sz="1800" noProof="0" dirty="0">
                <a:sym typeface="Wingdings" panose="05000000000000000000" pitchFamily="2" charset="2"/>
              </a:rPr>
              <a:t>Peltoalaa lohkot 1-3 = 22 ha</a:t>
            </a:r>
          </a:p>
          <a:p>
            <a:pPr lvl="1"/>
            <a:r>
              <a:rPr lang="fi-FI" sz="1800" noProof="0" dirty="0">
                <a:sym typeface="Wingdings" panose="05000000000000000000" pitchFamily="2" charset="2"/>
              </a:rPr>
              <a:t>Kasvipeitteistä 15 ha / 22 ha *100 = 68,18 %</a:t>
            </a:r>
          </a:p>
          <a:p>
            <a:r>
              <a:rPr lang="fi-FI" sz="2400" noProof="0" dirty="0">
                <a:sym typeface="Wingdings" panose="05000000000000000000" pitchFamily="2" charset="2"/>
              </a:rPr>
              <a:t>Ekojärjestelmätuki</a:t>
            </a:r>
          </a:p>
          <a:p>
            <a:pPr lvl="1"/>
            <a:r>
              <a:rPr lang="fi-FI" sz="1800" noProof="0" dirty="0">
                <a:sym typeface="Wingdings" panose="05000000000000000000" pitchFamily="2" charset="2"/>
              </a:rPr>
              <a:t>Kasvipeitteistä 31.10.2023 – 15.4.2024 lohkot 1 ja 3 = 15 ha</a:t>
            </a:r>
            <a:endParaRPr lang="fi-FI" sz="2600" noProof="0" dirty="0"/>
          </a:p>
        </p:txBody>
      </p:sp>
    </p:spTree>
    <p:extLst>
      <p:ext uri="{BB962C8B-B14F-4D97-AF65-F5344CB8AC3E}">
        <p14:creationId xmlns:p14="http://schemas.microsoft.com/office/powerpoint/2010/main" val="365723164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F7D089-40D9-6D12-867E-AA0D01D19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Esimerkki 2</a:t>
            </a:r>
          </a:p>
        </p:txBody>
      </p:sp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6BDCCB7C-7DB8-C166-D1D4-3196BBB6DE0E}"/>
              </a:ext>
            </a:extLst>
          </p:cNvPr>
          <p:cNvGraphicFramePr>
            <a:graphicFrameLocks/>
          </p:cNvGraphicFramePr>
          <p:nvPr/>
        </p:nvGraphicFramePr>
        <p:xfrm>
          <a:off x="528098" y="1585066"/>
          <a:ext cx="78867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843085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069564067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755267415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723550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Kesä 2023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Syksy 2023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Kevät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584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Lohko 1 (4 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Kaura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Sänki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Muokkaus 10.4.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650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Lohko 2 (25 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Ruokaperuna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Kasvipeitteetön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Kasvipeitteetön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904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Lohko 3 (4 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Vehnä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Syysruis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Syysruis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021640"/>
                  </a:ext>
                </a:extLst>
              </a:tr>
            </a:tbl>
          </a:graphicData>
        </a:graphic>
      </p:graphicFrame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7A9415-3CBD-E048-7914-44171F439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3289611"/>
            <a:ext cx="10515600" cy="3288742"/>
          </a:xfrm>
        </p:spPr>
        <p:txBody>
          <a:bodyPr/>
          <a:lstStyle/>
          <a:p>
            <a:r>
              <a:rPr lang="fi-FI" sz="2400" noProof="0" dirty="0"/>
              <a:t>Ehdollisuus</a:t>
            </a:r>
            <a:r>
              <a:rPr lang="fi-FI" sz="2000" noProof="0" dirty="0"/>
              <a:t> </a:t>
            </a:r>
            <a:r>
              <a:rPr lang="fi-FI" sz="4000" b="1" noProof="0" dirty="0">
                <a:solidFill>
                  <a:srgbClr val="FF0000"/>
                </a:solidFill>
                <a:sym typeface="Wingdings" panose="05000000000000000000" pitchFamily="2" charset="2"/>
              </a:rPr>
              <a:t> </a:t>
            </a:r>
            <a:endParaRPr lang="fi-FI" sz="2000" noProof="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/>
            <a:r>
              <a:rPr lang="fi-FI" sz="1800" noProof="0" dirty="0">
                <a:sym typeface="Wingdings" panose="05000000000000000000" pitchFamily="2" charset="2"/>
              </a:rPr>
              <a:t>Kasvipeitteistä 31.10.2023 – 15.3.2024 lohko 1 ja 3 = 8 ha</a:t>
            </a:r>
          </a:p>
          <a:p>
            <a:pPr lvl="1"/>
            <a:r>
              <a:rPr lang="fi-FI" sz="1800" noProof="0" dirty="0">
                <a:sym typeface="Wingdings" panose="05000000000000000000" pitchFamily="2" charset="2"/>
              </a:rPr>
              <a:t>Peltoalaa lohkot 1-3 = 33 ha</a:t>
            </a:r>
          </a:p>
          <a:p>
            <a:pPr lvl="1"/>
            <a:r>
              <a:rPr lang="fi-FI" sz="1800" noProof="0" dirty="0">
                <a:sym typeface="Wingdings" panose="05000000000000000000" pitchFamily="2" charset="2"/>
              </a:rPr>
              <a:t>Kasvipeitteistä 8 ha / 33 ha * 100 = 24,24 %</a:t>
            </a:r>
          </a:p>
          <a:p>
            <a:r>
              <a:rPr lang="fi-FI" sz="2400" noProof="0" dirty="0">
                <a:sym typeface="Wingdings" panose="05000000000000000000" pitchFamily="2" charset="2"/>
              </a:rPr>
              <a:t>Ekojärjestelmätuki</a:t>
            </a:r>
          </a:p>
          <a:p>
            <a:pPr lvl="1"/>
            <a:r>
              <a:rPr lang="fi-FI" sz="1800" noProof="0" dirty="0">
                <a:sym typeface="Wingdings" panose="05000000000000000000" pitchFamily="2" charset="2"/>
              </a:rPr>
              <a:t>Kasvipeitteistä 31.10.2023 – 15.4.2024 lohko 3 = 4 ha</a:t>
            </a:r>
          </a:p>
          <a:p>
            <a:pPr marL="457200" lvl="1" indent="0">
              <a:buNone/>
            </a:pPr>
            <a:r>
              <a:rPr lang="fi-FI" sz="1800" noProof="0" dirty="0">
                <a:sym typeface="Wingdings" panose="05000000000000000000" pitchFamily="2" charset="2"/>
              </a:rPr>
              <a:t> Ekojärjestelmätuen talviaikaisen kasvipeitteisyyden toimenpiteeseen 20 %:n seuraamus, koska ehdollisuuden vaatimus ei täyty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79894532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F7D089-40D9-6D12-867E-AA0D01D19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Esimerkki 3</a:t>
            </a:r>
          </a:p>
        </p:txBody>
      </p:sp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EE0692A7-5958-C9D5-EE2B-BEF06BC51217}"/>
              </a:ext>
            </a:extLst>
          </p:cNvPr>
          <p:cNvGraphicFramePr>
            <a:graphicFrameLocks/>
          </p:cNvGraphicFramePr>
          <p:nvPr/>
        </p:nvGraphicFramePr>
        <p:xfrm>
          <a:off x="528098" y="1513135"/>
          <a:ext cx="78867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843085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069564067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755267415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723550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Kesä 2023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Syksy 2023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Kevät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584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Lohko 1 (10 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Pysyvä nurmi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Pysyvä nurmi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Muokkaus 1.4.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650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Lohko 2 (5 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Pysyvä nurmi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Pysyvä nurmi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Pysyvä nurmi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904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Lohko 3 (25 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Kaura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Sänki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Ohra 1.6.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021640"/>
                  </a:ext>
                </a:extLst>
              </a:tr>
            </a:tbl>
          </a:graphicData>
        </a:graphic>
      </p:graphicFrame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7A9415-3CBD-E048-7914-44171F439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3127036"/>
            <a:ext cx="10515600" cy="3477950"/>
          </a:xfrm>
        </p:spPr>
        <p:txBody>
          <a:bodyPr/>
          <a:lstStyle/>
          <a:p>
            <a:r>
              <a:rPr lang="fi-FI" sz="2400" noProof="0" dirty="0"/>
              <a:t>Ehdollisuus </a:t>
            </a:r>
            <a:r>
              <a:rPr lang="fi-FI" sz="4000" b="1" noProof="0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</a:t>
            </a:r>
            <a:r>
              <a:rPr lang="fi-FI" sz="4400" b="1" noProof="0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fi-FI" sz="1800" noProof="0" dirty="0">
                <a:sym typeface="Wingdings" panose="05000000000000000000" pitchFamily="2" charset="2"/>
              </a:rPr>
              <a:t>Kasvipeitteistä 31.10.2023 – 15.3.2024 lohko 3 = 25 ha</a:t>
            </a:r>
          </a:p>
          <a:p>
            <a:pPr lvl="1"/>
            <a:r>
              <a:rPr lang="fi-FI" sz="1800" noProof="0" dirty="0">
                <a:sym typeface="Wingdings" panose="05000000000000000000" pitchFamily="2" charset="2"/>
              </a:rPr>
              <a:t>Peltoalaa lohko 3 = 25 ha</a:t>
            </a:r>
          </a:p>
          <a:p>
            <a:pPr lvl="1"/>
            <a:r>
              <a:rPr lang="fi-FI" sz="1800" noProof="0" dirty="0">
                <a:sym typeface="Wingdings" panose="05000000000000000000" pitchFamily="2" charset="2"/>
              </a:rPr>
              <a:t>Kasvipeitteistä 25 ha / 25 ha * 100 = 100 %</a:t>
            </a:r>
          </a:p>
          <a:p>
            <a:r>
              <a:rPr lang="fi-FI" sz="2400" noProof="0" dirty="0">
                <a:sym typeface="Wingdings" panose="05000000000000000000" pitchFamily="2" charset="2"/>
              </a:rPr>
              <a:t>Ekojärjestelmätuki</a:t>
            </a:r>
          </a:p>
          <a:p>
            <a:pPr lvl="1"/>
            <a:r>
              <a:rPr lang="fi-FI" sz="1800" noProof="0" dirty="0">
                <a:sym typeface="Wingdings" panose="05000000000000000000" pitchFamily="2" charset="2"/>
              </a:rPr>
              <a:t>Kasvipeitteistä peltoalaa 31.10.2023 – 15.4.2024 lohko 3 = 25 ha</a:t>
            </a:r>
          </a:p>
          <a:p>
            <a:pPr lvl="1"/>
            <a:r>
              <a:rPr lang="fi-FI" sz="1800" noProof="0" dirty="0">
                <a:sym typeface="Wingdings" panose="05000000000000000000" pitchFamily="2" charset="2"/>
              </a:rPr>
              <a:t>Kasvipeitteistä pysyvän nurmen alaa 31.10.2023 – 1.5.2024 lohko 2 = 5 ha</a:t>
            </a:r>
          </a:p>
          <a:p>
            <a:pPr lvl="2"/>
            <a:r>
              <a:rPr lang="fi-FI" sz="1600" noProof="0" dirty="0">
                <a:sym typeface="Wingdings" panose="05000000000000000000" pitchFamily="2" charset="2"/>
              </a:rPr>
              <a:t>MUTTA pysyvän nurmen lohko 1 ei kasvipeitteistä 31.10.2023 – 15.4.2024 </a:t>
            </a:r>
          </a:p>
          <a:p>
            <a:pPr marL="457200" lvl="1" indent="0">
              <a:buNone/>
            </a:pPr>
            <a:r>
              <a:rPr lang="fi-FI" sz="2000" noProof="0" dirty="0">
                <a:sym typeface="Wingdings" panose="05000000000000000000" pitchFamily="2" charset="2"/>
              </a:rPr>
              <a:t> </a:t>
            </a:r>
            <a:r>
              <a:rPr lang="fi-FI" sz="1800" noProof="0" dirty="0">
                <a:sym typeface="Wingdings" panose="05000000000000000000" pitchFamily="2" charset="2"/>
              </a:rPr>
              <a:t>Jos lohkolle 2, joka on pysyvää nurmea, hakee talviaikaisen kasvipeitteen tukea, ekojärjestelmätuen toimenpiteen tukea vähennetään 20 % </a:t>
            </a:r>
            <a:endParaRPr lang="fi-FI" sz="2000" noProof="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89919928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B200FE-C720-CCE0-7C16-439C278ED4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noProof="0" dirty="0"/>
              <a:t>Käytetyt kasvinsuojeluaineet</a:t>
            </a:r>
          </a:p>
        </p:txBody>
      </p:sp>
    </p:spTree>
    <p:extLst>
      <p:ext uri="{BB962C8B-B14F-4D97-AF65-F5344CB8AC3E}">
        <p14:creationId xmlns:p14="http://schemas.microsoft.com/office/powerpoint/2010/main" val="1914329679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tsikko 1">
            <a:extLst>
              <a:ext uri="{FF2B5EF4-FFF2-40B4-BE49-F238E27FC236}">
                <a16:creationId xmlns:a16="http://schemas.microsoft.com/office/drawing/2014/main" id="{8FDF9C7D-EF63-2AB6-B772-1B73297F9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365125"/>
            <a:ext cx="9756775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i-FI" altLang="fi-FI" noProof="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Käytetyt kasvinsuojeluaineet 1/4</a:t>
            </a:r>
          </a:p>
        </p:txBody>
      </p:sp>
      <p:sp>
        <p:nvSpPr>
          <p:cNvPr id="30723" name="Sisällön paikkamerkki 2">
            <a:extLst>
              <a:ext uri="{FF2B5EF4-FFF2-40B4-BE49-F238E27FC236}">
                <a16:creationId xmlns:a16="http://schemas.microsoft.com/office/drawing/2014/main" id="{796F8526-8A67-97F6-3EEC-C534E1BE50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28638" y="1825625"/>
            <a:ext cx="10515600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altLang="fi-FI" sz="2400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Toimenpideilmoituksella on ilmoitettava käytetyt kasvinsuojeluaineet seuraavilta aloilta: </a:t>
            </a:r>
          </a:p>
          <a:p>
            <a:pPr lvl="1"/>
            <a:r>
              <a:rPr lang="fi-FI" altLang="fi-FI" sz="2200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Luomusitoumuksessa oleva ala</a:t>
            </a:r>
          </a:p>
          <a:p>
            <a:pPr lvl="1"/>
            <a:r>
              <a:rPr lang="fi-FI" altLang="fi-FI" sz="2200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Ympäristösitoumuksen puutarhakasvien vaihtoehtoisen kasvinsuojelun toimenpiteeseen ilmoitettu ala.</a:t>
            </a:r>
            <a:endParaRPr lang="fi-FI" altLang="fi-FI" sz="2400" noProof="0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r>
              <a:rPr lang="fi-FI" altLang="fi-FI" sz="2400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Komissio edellyttää, että toimenpiteissä joissa ehtona on kasvinsuojeluaineiden käytön vähentäminen, kasvinsuojeluaineiden käyttö on kirjattava kasvulohkokohtaisesti järjestelmään.</a:t>
            </a:r>
          </a:p>
          <a:p>
            <a:r>
              <a:rPr lang="fi-FI" altLang="fi-FI" sz="2400" noProof="0" dirty="0" err="1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Huom</a:t>
            </a:r>
            <a:r>
              <a:rPr lang="fi-FI" altLang="fi-FI" sz="2400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! Kasvinsuojelualoja ei piirretä kartalle, käytetyt aineet ja käyttöaika ilmoitetaan sille kasvulohkolle, jolle ainetta on käytetty. </a:t>
            </a:r>
            <a:endParaRPr lang="fi-FI" altLang="fi-FI" noProof="0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00133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6F6763AB-E89A-2DA2-4ADD-110EE527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</p:spPr>
        <p:txBody>
          <a:bodyPr/>
          <a:lstStyle/>
          <a:p>
            <a:r>
              <a:rPr lang="fi-FI" altLang="fi-FI" noProof="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Käytetyt kasvinsuojeluaineet 2/4</a:t>
            </a:r>
            <a:endParaRPr lang="fi-FI" noProof="0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F17C546-E6AB-48FB-7BFB-081B48EE8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1825625"/>
            <a:ext cx="5024230" cy="4351338"/>
          </a:xfrm>
        </p:spPr>
        <p:txBody>
          <a:bodyPr/>
          <a:lstStyle/>
          <a:p>
            <a:r>
              <a:rPr lang="fi-FI" noProof="0" dirty="0"/>
              <a:t>Merkitse oletko käyttänyt kasvinsuojeluaineita luomussa tai ympäristösitoumuksen puutarhakasvien vaihtoehtoiset kasvinsuojelumenetelmät -toimenpiteessä.</a:t>
            </a:r>
          </a:p>
          <a:p>
            <a:r>
              <a:rPr lang="fi-FI" b="1" noProof="0" dirty="0"/>
              <a:t>EI </a:t>
            </a:r>
            <a:r>
              <a:rPr lang="fi-FI" noProof="0" dirty="0"/>
              <a:t>→ sinun ei tarvitse antaa enempää tietoja.</a:t>
            </a:r>
          </a:p>
          <a:p>
            <a:r>
              <a:rPr lang="fi-FI" b="1" noProof="0" dirty="0"/>
              <a:t>KYLLÄ</a:t>
            </a:r>
            <a:r>
              <a:rPr lang="fi-FI" noProof="0" dirty="0"/>
              <a:t> → siirry antamaan tarkempia tietoja.</a:t>
            </a:r>
          </a:p>
        </p:txBody>
      </p:sp>
      <p:pic>
        <p:nvPicPr>
          <p:cNvPr id="2" name="Kuva 1" descr="Kuvankaappaus Vipu-palvelusta.">
            <a:extLst>
              <a:ext uri="{FF2B5EF4-FFF2-40B4-BE49-F238E27FC236}">
                <a16:creationId xmlns:a16="http://schemas.microsoft.com/office/drawing/2014/main" id="{66DC89E9-EB9C-54EC-1B25-1DAC54ECC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844" y="1716300"/>
            <a:ext cx="5023485" cy="1438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uva 2" descr="Kuvankaappaus Vipu-palvelusta.">
            <a:extLst>
              <a:ext uri="{FF2B5EF4-FFF2-40B4-BE49-F238E27FC236}">
                <a16:creationId xmlns:a16="http://schemas.microsoft.com/office/drawing/2014/main" id="{B9B2796C-542D-1160-70BC-B8E75E1B2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844" y="3361214"/>
            <a:ext cx="5064760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uva 3" descr="Kuvankaappaus Vipu-palvelusta.">
            <a:extLst>
              <a:ext uri="{FF2B5EF4-FFF2-40B4-BE49-F238E27FC236}">
                <a16:creationId xmlns:a16="http://schemas.microsoft.com/office/drawing/2014/main" id="{0A91EA7C-2604-0552-30FD-2942FB7325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844" y="4847378"/>
            <a:ext cx="5064760" cy="1518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994152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tsikko 1">
            <a:extLst>
              <a:ext uri="{FF2B5EF4-FFF2-40B4-BE49-F238E27FC236}">
                <a16:creationId xmlns:a16="http://schemas.microsoft.com/office/drawing/2014/main" id="{C890C6A4-1DCD-1C13-22FD-F59306AF6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365125"/>
            <a:ext cx="9756775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i-FI" altLang="fi-FI" noProof="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Syysilmoituksen ohjeet ruokavirasto.fi</a:t>
            </a:r>
          </a:p>
        </p:txBody>
      </p:sp>
      <p:sp>
        <p:nvSpPr>
          <p:cNvPr id="26627" name="Sisällön paikkamerkki 2">
            <a:extLst>
              <a:ext uri="{FF2B5EF4-FFF2-40B4-BE49-F238E27FC236}">
                <a16:creationId xmlns:a16="http://schemas.microsoft.com/office/drawing/2014/main" id="{A1E2DBB2-6DC1-A2C6-B820-D73E0871D4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28638" y="1825625"/>
            <a:ext cx="10515600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  <a:hlinkClick r:id="rId2"/>
              </a:rPr>
              <a:t>Syysilmoitus 2023</a:t>
            </a:r>
            <a:endParaRPr lang="fi-FI" altLang="fi-FI" noProof="0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  <a:hlinkClick r:id="rId3"/>
              </a:rPr>
              <a:t>Peltotukien hakuopas 2023</a:t>
            </a:r>
            <a:endParaRPr lang="fi-FI" altLang="fi-FI" noProof="0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  <a:hlinkClick r:id="rId4"/>
              </a:rPr>
              <a:t>Ehdollisuuden opas 2023</a:t>
            </a:r>
            <a:endParaRPr lang="fi-FI" altLang="fi-FI" noProof="0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  <a:hlinkClick r:id="rId5"/>
              </a:rPr>
              <a:t>Tukiehdot: ekojärjestelmätuki 2023</a:t>
            </a:r>
            <a:endParaRPr lang="fi-FI" altLang="fi-FI" noProof="0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  <a:hlinkClick r:id="rId6"/>
              </a:rPr>
              <a:t>Ympäristökorvauksen sitoumusehdot 2023</a:t>
            </a:r>
            <a:endParaRPr lang="fi-FI" altLang="fi-FI" noProof="0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  <a:hlinkClick r:id="rId7"/>
              </a:rPr>
              <a:t>Luonnonmukaisen tuotannon korvauksen sitoumusehdot 2023</a:t>
            </a:r>
            <a:endParaRPr lang="fi-FI" altLang="fi-FI" noProof="0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endParaRPr lang="fi-FI" altLang="fi-FI" noProof="0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endParaRPr lang="fi-FI" altLang="fi-FI" noProof="0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endParaRPr lang="fi-FI" altLang="fi-FI" noProof="0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1535E8E-9B69-A503-238A-5A13C7D95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noProof="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Käytetyt kasvinsuojeluaineet 3/4</a:t>
            </a:r>
            <a:endParaRPr lang="fi-FI" noProof="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4AB74B7-BD3B-1742-AFD9-2302A9F32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noProof="0" dirty="0"/>
              <a:t>Anna tiedot käyttämistäsi kasvinsuojeluaineista.</a:t>
            </a:r>
          </a:p>
          <a:p>
            <a:r>
              <a:rPr lang="fi-FI" dirty="0"/>
              <a:t>Toimenpidelohkojen pohjana ovat peltotukien hakemuksessa ilmoittamasi lohkotiedot.</a:t>
            </a:r>
            <a:endParaRPr lang="fi-FI" noProof="0" dirty="0"/>
          </a:p>
        </p:txBody>
      </p:sp>
      <p:pic>
        <p:nvPicPr>
          <p:cNvPr id="8" name="Kuva 7" descr="Kuvankaappaus Valmiste-ikkunasta.">
            <a:extLst>
              <a:ext uri="{FF2B5EF4-FFF2-40B4-BE49-F238E27FC236}">
                <a16:creationId xmlns:a16="http://schemas.microsoft.com/office/drawing/2014/main" id="{3AB89963-3A27-E853-5DC6-5324BB792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67" y="4068764"/>
            <a:ext cx="3699593" cy="210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isällön paikkamerkki 6" descr="Kuvankaappaus Käytetyt kasvinsuojeluaineet -välilehdeltä.">
            <a:extLst>
              <a:ext uri="{FF2B5EF4-FFF2-40B4-BE49-F238E27FC236}">
                <a16:creationId xmlns:a16="http://schemas.microsoft.com/office/drawing/2014/main" id="{55747891-1EB4-1AD4-5E90-A43356A3E209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34759"/>
            <a:ext cx="4216881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47897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F23293-5011-936B-C717-B26A79542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noProof="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Käytetyt kasvinsuojeluaineet 4/4</a:t>
            </a:r>
            <a:endParaRPr lang="fi-FI" noProof="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89BC1E-1953-0C28-4B52-EBE8F786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1320800"/>
            <a:ext cx="10515600" cy="4856163"/>
          </a:xfrm>
        </p:spPr>
        <p:txBody>
          <a:bodyPr/>
          <a:lstStyle/>
          <a:p>
            <a:endParaRPr lang="fi-FI" noProof="0" dirty="0"/>
          </a:p>
          <a:p>
            <a:r>
              <a:rPr lang="fi-FI" noProof="0" dirty="0"/>
              <a:t>Esimerkkikuvia Vipusta:</a:t>
            </a:r>
          </a:p>
          <a:p>
            <a:pPr lvl="1"/>
            <a:r>
              <a:rPr lang="fi-FI" dirty="0"/>
              <a:t>Poista kaikki valmisteet</a:t>
            </a:r>
          </a:p>
          <a:p>
            <a:pPr lvl="1"/>
            <a:r>
              <a:rPr lang="fi-FI" dirty="0"/>
              <a:t>Yhteenveto-välilehti</a:t>
            </a:r>
            <a:endParaRPr lang="fi-FI" noProof="0" dirty="0"/>
          </a:p>
        </p:txBody>
      </p:sp>
      <p:pic>
        <p:nvPicPr>
          <p:cNvPr id="5" name="Kuva 4" descr="Kuvankaappaus kasvulohkot-välilehdeltä.">
            <a:extLst>
              <a:ext uri="{FF2B5EF4-FFF2-40B4-BE49-F238E27FC236}">
                <a16:creationId xmlns:a16="http://schemas.microsoft.com/office/drawing/2014/main" id="{81743F44-4414-75BA-D5D1-12B18C178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426" y="1523207"/>
            <a:ext cx="6585622" cy="2246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nkaappaus Yhteenveto-välilehdeltä.">
            <a:extLst>
              <a:ext uri="{FF2B5EF4-FFF2-40B4-BE49-F238E27FC236}">
                <a16:creationId xmlns:a16="http://schemas.microsoft.com/office/drawing/2014/main" id="{21D0AC49-F520-53FD-5234-3917D07DB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810" y="4253745"/>
            <a:ext cx="6390888" cy="165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973190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D58C0C-3A21-CFFB-7D58-A359D44B9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317" y="2140197"/>
            <a:ext cx="9144000" cy="3624983"/>
          </a:xfrm>
        </p:spPr>
        <p:txBody>
          <a:bodyPr>
            <a:normAutofit fontScale="90000"/>
          </a:bodyPr>
          <a:lstStyle/>
          <a:p>
            <a:r>
              <a:rPr lang="fi-FI" sz="4000" noProof="0" dirty="0"/>
              <a:t>Syysilmoitus: Ympäristösitoumuksen lohkokohtaiset toimenpiteet:</a:t>
            </a:r>
            <a:br>
              <a:rPr lang="fi-FI" sz="4000" noProof="0" dirty="0"/>
            </a:br>
            <a:r>
              <a:rPr lang="fi-FI" sz="4000" b="0" noProof="0" dirty="0"/>
              <a:t>- Kiertotalouden edistäminen</a:t>
            </a:r>
            <a:br>
              <a:rPr lang="fi-FI" sz="4000" b="0" noProof="0" dirty="0"/>
            </a:br>
            <a:r>
              <a:rPr lang="fi-FI" sz="4000" b="0" noProof="0" dirty="0"/>
              <a:t>- Valumavesien hallinta</a:t>
            </a:r>
            <a:br>
              <a:rPr lang="fi-FI" sz="4000" b="0" noProof="0" dirty="0"/>
            </a:br>
            <a:r>
              <a:rPr lang="fi-FI" sz="4000" b="0" noProof="0" dirty="0"/>
              <a:t>- Lintupellot</a:t>
            </a:r>
            <a:br>
              <a:rPr lang="fi-FI" noProof="0" dirty="0"/>
            </a:b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04152584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9F50ED-7291-4818-E72D-CF5149ED06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noProof="0" dirty="0"/>
              <a:t>Kiertotalouden edistäminen</a:t>
            </a:r>
          </a:p>
        </p:txBody>
      </p:sp>
    </p:spTree>
    <p:extLst>
      <p:ext uri="{BB962C8B-B14F-4D97-AF65-F5344CB8AC3E}">
        <p14:creationId xmlns:p14="http://schemas.microsoft.com/office/powerpoint/2010/main" val="3497712470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tsikko 1">
            <a:extLst>
              <a:ext uri="{FF2B5EF4-FFF2-40B4-BE49-F238E27FC236}">
                <a16:creationId xmlns:a16="http://schemas.microsoft.com/office/drawing/2014/main" id="{98F45D12-B28E-0715-9501-7A8C85754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i-FI" altLang="fi-FI" noProof="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Kiertotalouden edistäminen -välilehti</a:t>
            </a:r>
          </a:p>
        </p:txBody>
      </p:sp>
      <p:sp>
        <p:nvSpPr>
          <p:cNvPr id="29699" name="Sisällön paikkamerkki 2">
            <a:extLst>
              <a:ext uri="{FF2B5EF4-FFF2-40B4-BE49-F238E27FC236}">
                <a16:creationId xmlns:a16="http://schemas.microsoft.com/office/drawing/2014/main" id="{FDCA2AC2-FB7E-73CE-2958-E132B16E5B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28097" y="1538868"/>
            <a:ext cx="10911427" cy="46380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Kiertotalouden edistäminen -välilehti näkyy hakijoille, jotka ovat valinneet kiertotalouden edistäminen -toimenpiteen peltotukien haussa.</a:t>
            </a:r>
          </a:p>
          <a:p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Peruslohkoja ei ilmoitettu peltotukien haussa, joten syysilmoitukselle tuodaan kaikki peruslohkot.</a:t>
            </a:r>
          </a:p>
          <a:p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Peruslohkoista on rajattu pois aloja, joille ei saa korvausta</a:t>
            </a:r>
          </a:p>
          <a:p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Peruslohkolla voi olla yksi tai useampi toimenpidelohko. Toimenpidelohkojen on täytettävä koko peruslohkon ala. Jos osalla peruslohkoa ei ole toteutettu toimenpidettä, tee alasta oma toimenpidelohko ja ilmoita sille ”Ei toimenpidettä”. </a:t>
            </a:r>
          </a:p>
          <a:p>
            <a:r>
              <a:rPr lang="fi-FI" altLang="fi-FI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Jos toimenpidelohkoja on</a:t>
            </a:r>
            <a:endParaRPr lang="fi-FI" altLang="fi-FI" noProof="0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lvl="1"/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useampi </a:t>
            </a:r>
            <a:r>
              <a:rPr lang="sv-FI" sz="2400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→</a:t>
            </a:r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siirry kartalle piirtämään ala ja täytä tiedot. </a:t>
            </a:r>
          </a:p>
          <a:p>
            <a:pPr lvl="1"/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vain yksi</a:t>
            </a:r>
            <a:r>
              <a:rPr lang="sv-FI" sz="2400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→ </a:t>
            </a:r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täytä tiedot suoraan koko peruslohkolle.</a:t>
            </a:r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tsikko 1">
            <a:extLst>
              <a:ext uri="{FF2B5EF4-FFF2-40B4-BE49-F238E27FC236}">
                <a16:creationId xmlns:a16="http://schemas.microsoft.com/office/drawing/2014/main" id="{98F45D12-B28E-0715-9501-7A8C85754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i-FI" altLang="fi-FI" noProof="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Korvattavan alan rajoitukset</a:t>
            </a:r>
          </a:p>
        </p:txBody>
      </p:sp>
      <p:sp>
        <p:nvSpPr>
          <p:cNvPr id="29699" name="Sisällön paikkamerkki 2">
            <a:extLst>
              <a:ext uri="{FF2B5EF4-FFF2-40B4-BE49-F238E27FC236}">
                <a16:creationId xmlns:a16="http://schemas.microsoft.com/office/drawing/2014/main" id="{FDCA2AC2-FB7E-73CE-2958-E132B16E5B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28098" y="1562100"/>
            <a:ext cx="10515600" cy="4614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Korvattavasta alasta on rajattu pois ilmoitusvaiheessa tai laskennasta aloja, joille ei ehtojen mukaan voi saada korvausta tai ei voi levittää lannoitteita </a:t>
            </a:r>
          </a:p>
          <a:p>
            <a:pPr lvl="1"/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Kartalta pois rajatut alat ovat (poistettu peruslohkon alasta): </a:t>
            </a:r>
          </a:p>
          <a:p>
            <a:pPr lvl="2"/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Suojavyöhyke</a:t>
            </a:r>
          </a:p>
          <a:p>
            <a:pPr lvl="2"/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Luonnonhoitonurmi</a:t>
            </a:r>
          </a:p>
          <a:p>
            <a:pPr lvl="2"/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Viherlannoitusnurmi</a:t>
            </a:r>
          </a:p>
          <a:p>
            <a:pPr lvl="2"/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Suojakaista (3 m)  </a:t>
            </a:r>
          </a:p>
          <a:p>
            <a:pPr lvl="1"/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Laskentaa varten pois rajataan: </a:t>
            </a:r>
          </a:p>
          <a:p>
            <a:pPr lvl="2"/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Ilmoitettu ”Tuen peruminen”- ala </a:t>
            </a:r>
          </a:p>
          <a:p>
            <a:pPr lvl="2"/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Ilmoitettu tai todettu ”Viljelemätön”- ala .</a:t>
            </a:r>
          </a:p>
          <a:p>
            <a:pPr lvl="2"/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Lohkot, joilla ei ole todettu maataloustoimintaa.</a:t>
            </a:r>
          </a:p>
          <a:p>
            <a:pPr lvl="2"/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Satelliittiseurannan punaiset lohkot</a:t>
            </a:r>
          </a:p>
          <a:p>
            <a:pPr lvl="2"/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Kaltevat alat (yli 15 %), joille on levitetty nestemäisiä aineita.</a:t>
            </a:r>
          </a:p>
          <a:p>
            <a:pPr lvl="2"/>
            <a:endParaRPr lang="fi-FI" altLang="fi-FI" noProof="0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16362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88CAD33-96C0-5106-7FD2-BCA1781C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noProof="0" dirty="0"/>
              <a:t>Kiertotalouden edistäminen: toimenpidelohkojen ryhmätallennus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1BC8940-8499-9803-D2A5-A0C86F574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noProof="0" dirty="0"/>
              <a:t>Ensimmäisenä avautuu tämä ikkuna.</a:t>
            </a:r>
          </a:p>
          <a:p>
            <a:r>
              <a:rPr lang="fi-FI" noProof="0" dirty="0"/>
              <a:t>Toimenpidelohkojen ryhmätallennus on mahdollinen lohkoille, joilla vain yksi toimenpidelohko (koko peruslohko).</a:t>
            </a:r>
          </a:p>
          <a:p>
            <a:pPr marL="457200" lvl="1" indent="0">
              <a:buNone/>
            </a:pPr>
            <a:endParaRPr lang="fi-FI" noProof="0" dirty="0"/>
          </a:p>
          <a:p>
            <a:pPr lvl="1"/>
            <a:endParaRPr lang="fi-FI" noProof="0" dirty="0"/>
          </a:p>
        </p:txBody>
      </p:sp>
      <p:pic>
        <p:nvPicPr>
          <p:cNvPr id="10" name="Sisällön paikkamerkki 9" descr="Toimenpidelohkon ryhmätallennus -ikkuna.">
            <a:extLst>
              <a:ext uri="{FF2B5EF4-FFF2-40B4-BE49-F238E27FC236}">
                <a16:creationId xmlns:a16="http://schemas.microsoft.com/office/drawing/2014/main" id="{85A373FA-6363-AA22-DF1B-882356F77B02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2"/>
          <a:stretch>
            <a:fillRect/>
          </a:stretch>
        </p:blipFill>
        <p:spPr>
          <a:xfrm>
            <a:off x="5894420" y="1825625"/>
            <a:ext cx="6084709" cy="2684608"/>
          </a:xfrm>
        </p:spPr>
      </p:pic>
    </p:spTree>
    <p:extLst>
      <p:ext uri="{BB962C8B-B14F-4D97-AF65-F5344CB8AC3E}">
        <p14:creationId xmlns:p14="http://schemas.microsoft.com/office/powerpoint/2010/main" val="3844948040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2">
            <a:extLst>
              <a:ext uri="{FF2B5EF4-FFF2-40B4-BE49-F238E27FC236}">
                <a16:creationId xmlns:a16="http://schemas.microsoft.com/office/drawing/2014/main" id="{79318F04-26C6-30F8-CAE2-3F91DCBD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</p:spPr>
        <p:txBody>
          <a:bodyPr anchor="ctr">
            <a:normAutofit/>
          </a:bodyPr>
          <a:lstStyle/>
          <a:p>
            <a:r>
              <a:rPr lang="fi-FI" noProof="0" dirty="0"/>
              <a:t>Ryhmätallennus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BF558C3C-8E11-7980-4C8E-C2A6140F3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1825625"/>
            <a:ext cx="5024230" cy="4351338"/>
          </a:xfrm>
        </p:spPr>
        <p:txBody>
          <a:bodyPr>
            <a:normAutofit/>
          </a:bodyPr>
          <a:lstStyle/>
          <a:p>
            <a:r>
              <a:rPr lang="fi-FI" noProof="0" dirty="0"/>
              <a:t>Valitse ryhmätallennuksessa levitettävän aineen tiedot samalla tavalla kuin yksittäiselle toimenpidelohkolle.</a:t>
            </a:r>
          </a:p>
          <a:p>
            <a:r>
              <a:rPr lang="fi-FI" noProof="0" dirty="0"/>
              <a:t>Rastita kaikki saman levityskerran peruslohkot.</a:t>
            </a:r>
          </a:p>
          <a:p>
            <a:r>
              <a:rPr lang="fi-FI" noProof="0" dirty="0"/>
              <a:t>Voit muokata yksittäisen lohkon tietoja myöhemmin ko. toimenpidelohkon tiedoista.</a:t>
            </a:r>
          </a:p>
        </p:txBody>
      </p:sp>
      <p:pic>
        <p:nvPicPr>
          <p:cNvPr id="3" name="Kuva 2" descr="Toimenpidelohkon ryhmätallennus -ikkuna.">
            <a:extLst>
              <a:ext uri="{FF2B5EF4-FFF2-40B4-BE49-F238E27FC236}">
                <a16:creationId xmlns:a16="http://schemas.microsoft.com/office/drawing/2014/main" id="{7045AD39-6637-861E-6049-4A24B74D0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263" y="1333266"/>
            <a:ext cx="5141138" cy="515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55476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iertotalouden edistäminen -välilehti.">
            <a:extLst>
              <a:ext uri="{FF2B5EF4-FFF2-40B4-BE49-F238E27FC236}">
                <a16:creationId xmlns:a16="http://schemas.microsoft.com/office/drawing/2014/main" id="{147A2794-1D4F-6F72-EA14-72ECAA0F9851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2"/>
          <a:stretch>
            <a:fillRect/>
          </a:stretch>
        </p:blipFill>
        <p:spPr>
          <a:xfrm>
            <a:off x="6517882" y="1305017"/>
            <a:ext cx="5146020" cy="5111643"/>
          </a:xfrm>
          <a:ln>
            <a:solidFill>
              <a:schemeClr val="bg1"/>
            </a:solidFill>
          </a:ln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588CAD33-96C0-5106-7FD2-BCA1781C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Yksittäisen toimenpidelohkon tallennus</a:t>
            </a:r>
          </a:p>
        </p:txBody>
      </p:sp>
      <p:sp>
        <p:nvSpPr>
          <p:cNvPr id="4" name="Sisällön paikkamerkki 3" descr="Toimenpidelohkot -välilehti">
            <a:extLst>
              <a:ext uri="{FF2B5EF4-FFF2-40B4-BE49-F238E27FC236}">
                <a16:creationId xmlns:a16="http://schemas.microsoft.com/office/drawing/2014/main" id="{C1BC8940-8499-9803-D2A5-A0C86F574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noProof="0" dirty="0"/>
              <a:t>Kaikki korvauskelpoiset peruslohkot listattu Toimenpidelohkot-välilehdelle.</a:t>
            </a:r>
          </a:p>
          <a:p>
            <a:r>
              <a:rPr lang="fi-FI" noProof="0" dirty="0"/>
              <a:t>Voit täyttää toimenpiteen tiedot valitsemalla yksittäisen peruslohkon.</a:t>
            </a:r>
          </a:p>
        </p:txBody>
      </p:sp>
    </p:spTree>
    <p:extLst>
      <p:ext uri="{BB962C8B-B14F-4D97-AF65-F5344CB8AC3E}">
        <p14:creationId xmlns:p14="http://schemas.microsoft.com/office/powerpoint/2010/main" val="296532452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 descr="Kuvankaappaus ilmoitettavista tiedoista toimenpidelohkot-ikkunassa.">
            <a:extLst>
              <a:ext uri="{FF2B5EF4-FFF2-40B4-BE49-F238E27FC236}">
                <a16:creationId xmlns:a16="http://schemas.microsoft.com/office/drawing/2014/main" id="{5D4DBD81-9408-34F0-2933-A86352E94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</p:spPr>
        <p:txBody>
          <a:bodyPr/>
          <a:lstStyle/>
          <a:p>
            <a:r>
              <a:rPr lang="fi-FI" noProof="0" dirty="0"/>
              <a:t>Kiertotalouden edistäminen: ilmoitettavat tiedot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953BE8D-A102-33EC-52C2-8C0A093FC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1825625"/>
            <a:ext cx="5024230" cy="4351338"/>
          </a:xfrm>
        </p:spPr>
        <p:txBody>
          <a:bodyPr/>
          <a:lstStyle/>
          <a:p>
            <a:r>
              <a:rPr lang="fi-FI" noProof="0" dirty="0"/>
              <a:t>Valitse levitettävä aine.</a:t>
            </a:r>
          </a:p>
          <a:p>
            <a:r>
              <a:rPr lang="fi-FI" noProof="0" dirty="0"/>
              <a:t>Tallenna aineelle levityskerran tiedot.</a:t>
            </a:r>
          </a:p>
          <a:p>
            <a:r>
              <a:rPr lang="fi-FI" noProof="0" dirty="0"/>
              <a:t>Et voi tallentaa tietoa, jos “Levitysmäärä yhteensä” on alle minimimäärän ( 15 m</a:t>
            </a:r>
            <a:r>
              <a:rPr lang="fi-FI" baseline="30000" noProof="0" dirty="0"/>
              <a:t>3</a:t>
            </a:r>
            <a:r>
              <a:rPr lang="fi-FI" noProof="0" dirty="0"/>
              <a:t>, 10 m</a:t>
            </a:r>
            <a:r>
              <a:rPr lang="fi-FI" baseline="30000" noProof="0" dirty="0"/>
              <a:t>3</a:t>
            </a:r>
            <a:r>
              <a:rPr lang="fi-FI" noProof="0" dirty="0"/>
              <a:t> tai 5 m</a:t>
            </a:r>
            <a:r>
              <a:rPr lang="fi-FI" baseline="30000" noProof="0" dirty="0"/>
              <a:t>3</a:t>
            </a:r>
            <a:r>
              <a:rPr lang="fi-FI" noProof="0" dirty="0"/>
              <a:t> aineesta riippuen</a:t>
            </a:r>
          </a:p>
          <a:p>
            <a:r>
              <a:rPr lang="fi-FI" noProof="0" dirty="0"/>
              <a:t>Voit tallentaa levitysajan lannoitteille 1.4.-31.10. ja lannalle 1.4.-30.11. </a:t>
            </a:r>
          </a:p>
          <a:p>
            <a:pPr marL="0" indent="0">
              <a:buNone/>
            </a:pPr>
            <a:endParaRPr lang="fi-FI" noProof="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4D598A-F7CF-AB09-11D0-CB355F958B96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 descr="Toimenpidelohkot-ikkuna.">
            <a:extLst>
              <a:ext uri="{FF2B5EF4-FFF2-40B4-BE49-F238E27FC236}">
                <a16:creationId xmlns:a16="http://schemas.microsoft.com/office/drawing/2014/main" id="{01EDC45A-CAC8-5168-5DCD-3B7272E67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833" y="1825625"/>
            <a:ext cx="55565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5392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tsikko 1">
            <a:extLst>
              <a:ext uri="{FF2B5EF4-FFF2-40B4-BE49-F238E27FC236}">
                <a16:creationId xmlns:a16="http://schemas.microsoft.com/office/drawing/2014/main" id="{C890C6A4-1DCD-1C13-22FD-F59306AF6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365125"/>
            <a:ext cx="9756775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i-FI" altLang="fi-FI" noProof="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Vipuohjeet ja -videot</a:t>
            </a:r>
          </a:p>
        </p:txBody>
      </p:sp>
      <p:sp>
        <p:nvSpPr>
          <p:cNvPr id="26627" name="Sisällön paikkamerkki 2">
            <a:extLst>
              <a:ext uri="{FF2B5EF4-FFF2-40B4-BE49-F238E27FC236}">
                <a16:creationId xmlns:a16="http://schemas.microsoft.com/office/drawing/2014/main" id="{A1E2DBB2-6DC1-A2C6-B820-D73E0871D4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28638" y="1825625"/>
            <a:ext cx="10515600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4000"/>
              </a:lnSpc>
            </a:pPr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Ohjeet julkaistaan hakujen avauduttua ruokavirasto.fi</a:t>
            </a:r>
          </a:p>
          <a:p>
            <a:pPr lvl="1">
              <a:lnSpc>
                <a:spcPct val="114000"/>
              </a:lnSpc>
            </a:pPr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  <a:hlinkClick r:id="rId2"/>
              </a:rPr>
              <a:t>ruokavirasto.fi/tuet/maatalous/vipu/ohjeet-ja-opetusvideot/</a:t>
            </a:r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Ohjevideot julkaistaan YouTubessa Ruokaviraston kanavalla</a:t>
            </a:r>
          </a:p>
          <a:p>
            <a:pPr lvl="1">
              <a:lnSpc>
                <a:spcPct val="114000"/>
              </a:lnSpc>
            </a:pPr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  <a:hlinkClick r:id="rId3"/>
              </a:rPr>
              <a:t>youtube.com/</a:t>
            </a:r>
            <a:r>
              <a:rPr lang="fi-FI" altLang="fi-FI" noProof="0" dirty="0" err="1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  <a:hlinkClick r:id="rId3"/>
              </a:rPr>
              <a:t>playlist?list</a:t>
            </a:r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  <a:hlinkClick r:id="rId3"/>
              </a:rPr>
              <a:t>=PLaChS_FTPuvT7eneb7gIqAGUSy4lzKdcJ</a:t>
            </a:r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fi-FI" altLang="fi-FI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Syysilmoituksen ohjevideo</a:t>
            </a:r>
          </a:p>
          <a:p>
            <a:pPr lvl="1"/>
            <a:r>
              <a:rPr lang="fi-FI" sz="2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hlinkClick r:id="rId4"/>
              </a:rPr>
              <a:t>https://www.youtube.com/watch?v=WTbeGQumU0w</a:t>
            </a:r>
            <a:endParaRPr lang="fi-FI" altLang="fi-FI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14000"/>
              </a:lnSpc>
            </a:pPr>
            <a:r>
              <a:rPr lang="fi-FI" dirty="0"/>
              <a:t>Kevään 2024 maksuaikataulu: </a:t>
            </a:r>
          </a:p>
          <a:p>
            <a:pPr lvl="1">
              <a:lnSpc>
                <a:spcPct val="114000"/>
              </a:lnSpc>
            </a:pPr>
            <a:r>
              <a:rPr lang="fi-FI" dirty="0">
                <a:hlinkClick r:id="rId5"/>
              </a:rPr>
              <a:t>ruokavirasto.fi/maksuaikataulu</a:t>
            </a:r>
            <a:endParaRPr lang="fi-FI" dirty="0"/>
          </a:p>
          <a:p>
            <a:pPr lvl="1">
              <a:lnSpc>
                <a:spcPct val="114000"/>
              </a:lnSpc>
            </a:pPr>
            <a:endParaRPr lang="fi-FI" altLang="fi-FI" noProof="0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380507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9170AC39-294A-5E4C-0CB0-CEA00A7D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</p:spPr>
        <p:txBody>
          <a:bodyPr/>
          <a:lstStyle/>
          <a:p>
            <a:r>
              <a:rPr lang="fi-FI" noProof="0" dirty="0"/>
              <a:t>Liitteet ja lisätiedot –välilehti 1/2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E943498-7E0B-4FDA-625D-C5C45D3CE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1825625"/>
            <a:ext cx="5024230" cy="4351338"/>
          </a:xfrm>
        </p:spPr>
        <p:txBody>
          <a:bodyPr/>
          <a:lstStyle/>
          <a:p>
            <a:r>
              <a:rPr lang="fi-FI" noProof="0" dirty="0"/>
              <a:t>Ilmoita tilatunnus tai muut tiedot tiloista, jotka ovat luovuttaneet lantaa, jota ilmoitat tässä toimenpiteessä.</a:t>
            </a:r>
          </a:p>
          <a:p>
            <a:r>
              <a:rPr lang="fi-FI" noProof="0" dirty="0"/>
              <a:t>Ilmoita lisätiedoissa, jos olet käyttänyt oman biokaasulaitoksen kautta kierrätettyä lannoitetta.</a:t>
            </a:r>
          </a:p>
        </p:txBody>
      </p:sp>
      <p:pic>
        <p:nvPicPr>
          <p:cNvPr id="6" name="Kuva 5" descr="Lisätietoja-ikkuna.">
            <a:extLst>
              <a:ext uri="{FF2B5EF4-FFF2-40B4-BE49-F238E27FC236}">
                <a16:creationId xmlns:a16="http://schemas.microsoft.com/office/drawing/2014/main" id="{EDE3F04A-885F-91DA-7237-ABE15BEA3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849" y="1825624"/>
            <a:ext cx="4417603" cy="4351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2363120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>
            <a:extLst>
              <a:ext uri="{FF2B5EF4-FFF2-40B4-BE49-F238E27FC236}">
                <a16:creationId xmlns:a16="http://schemas.microsoft.com/office/drawing/2014/main" id="{43A062A9-9286-C904-53AB-407E8F95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</p:spPr>
        <p:txBody>
          <a:bodyPr/>
          <a:lstStyle/>
          <a:p>
            <a:r>
              <a:rPr lang="fi-FI" noProof="0" dirty="0"/>
              <a:t>Liitteet ja lisätiedot –välilehti 2/2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9A509B1B-844F-AD24-2199-F345E6BC0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1825625"/>
            <a:ext cx="5024230" cy="4351338"/>
          </a:xfrm>
        </p:spPr>
        <p:txBody>
          <a:bodyPr/>
          <a:lstStyle/>
          <a:p>
            <a:r>
              <a:rPr lang="fi-FI" noProof="0" dirty="0"/>
              <a:t>Liitä mukaan tarvittaessa</a:t>
            </a:r>
          </a:p>
          <a:p>
            <a:pPr lvl="1"/>
            <a:r>
              <a:rPr lang="fi-FI" noProof="0" dirty="0"/>
              <a:t>liite 469L (ilmoitus lannoitteen vastaanottamisesta) tai vastaavat tiedot</a:t>
            </a:r>
          </a:p>
          <a:p>
            <a:pPr lvl="1"/>
            <a:r>
              <a:rPr lang="fi-FI" dirty="0"/>
              <a:t>r</a:t>
            </a:r>
            <a:r>
              <a:rPr lang="fi-FI" noProof="0" dirty="0" err="1"/>
              <a:t>avinneanalyysi</a:t>
            </a:r>
            <a:r>
              <a:rPr lang="fi-FI" noProof="0" dirty="0"/>
              <a:t>.</a:t>
            </a:r>
          </a:p>
        </p:txBody>
      </p:sp>
      <p:pic>
        <p:nvPicPr>
          <p:cNvPr id="18" name="Kuva 17" descr="Lisää liitteitä -ikkuna.">
            <a:extLst>
              <a:ext uri="{FF2B5EF4-FFF2-40B4-BE49-F238E27FC236}">
                <a16:creationId xmlns:a16="http://schemas.microsoft.com/office/drawing/2014/main" id="{00310F21-051A-44C0-8535-1CAFDEF27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532" y="1871663"/>
            <a:ext cx="5816401" cy="29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94119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18318944-3399-01E6-A1AB-70708383D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</p:spPr>
        <p:txBody>
          <a:bodyPr anchor="ctr">
            <a:normAutofit/>
          </a:bodyPr>
          <a:lstStyle/>
          <a:p>
            <a:r>
              <a:rPr lang="fi-FI" noProof="0" dirty="0"/>
              <a:t>Yhteenveto-välilehti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3F6AC0C-8CC0-C490-1690-3AF5FDFCF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1825625"/>
            <a:ext cx="5024230" cy="4351338"/>
          </a:xfrm>
        </p:spPr>
        <p:txBody>
          <a:bodyPr/>
          <a:lstStyle/>
          <a:p>
            <a:r>
              <a:rPr lang="fi-FI" noProof="0" dirty="0"/>
              <a:t>Välilehdellä näkyy </a:t>
            </a:r>
          </a:p>
          <a:p>
            <a:pPr lvl="1"/>
            <a:r>
              <a:rPr lang="fi-FI" noProof="0" dirty="0"/>
              <a:t>ilmoittamiesi lannan ja lannoitteiden yhteismäärä.</a:t>
            </a:r>
            <a:endParaRPr lang="fi-FI" dirty="0"/>
          </a:p>
          <a:p>
            <a:pPr lvl="1"/>
            <a:r>
              <a:rPr lang="fi-FI" noProof="0" dirty="0"/>
              <a:t>toimenpidelohkojen ala peruslohkoittain.</a:t>
            </a:r>
          </a:p>
        </p:txBody>
      </p:sp>
      <p:pic>
        <p:nvPicPr>
          <p:cNvPr id="8" name="Kuva 7" descr="Yhteenveto-välilehti">
            <a:extLst>
              <a:ext uri="{FF2B5EF4-FFF2-40B4-BE49-F238E27FC236}">
                <a16:creationId xmlns:a16="http://schemas.microsoft.com/office/drawing/2014/main" id="{57F4868B-F698-6A5D-AE22-76C3B343F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588" y="1742243"/>
            <a:ext cx="5604122" cy="337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6667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A1F1893-949E-8BEC-4A79-57EEAE4D6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Vipuneuvoja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162083-88C7-A878-250B-95538AE4D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1825625"/>
            <a:ext cx="3517429" cy="4351338"/>
          </a:xfrm>
        </p:spPr>
        <p:txBody>
          <a:bodyPr/>
          <a:lstStyle/>
          <a:p>
            <a:r>
              <a:rPr lang="fi-FI" noProof="0" dirty="0"/>
              <a:t>Huomautukset ovat joko lähetyksen estäviä tai sallivia</a:t>
            </a:r>
          </a:p>
          <a:p>
            <a:r>
              <a:rPr lang="fi-FI" noProof="0" dirty="0"/>
              <a:t>Liitteiden puute ei estä ilmoituksen lähetystä, mutta korvausta ei makseta, jos et ole palauttanut liitteitä.</a:t>
            </a:r>
          </a:p>
        </p:txBody>
      </p:sp>
      <p:pic>
        <p:nvPicPr>
          <p:cNvPr id="8" name="Kuva 7" descr="Vipuneuvoja-välilehti">
            <a:extLst>
              <a:ext uri="{FF2B5EF4-FFF2-40B4-BE49-F238E27FC236}">
                <a16:creationId xmlns:a16="http://schemas.microsoft.com/office/drawing/2014/main" id="{16653863-5D22-0102-74E0-0BB7CBE04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308" y="1825625"/>
            <a:ext cx="7027980" cy="39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75457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78A927-BCEB-178B-589A-194D41F1C6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noProof="0" dirty="0"/>
              <a:t>Valumavesien hallinta</a:t>
            </a:r>
          </a:p>
        </p:txBody>
      </p:sp>
    </p:spTree>
    <p:extLst>
      <p:ext uri="{BB962C8B-B14F-4D97-AF65-F5344CB8AC3E}">
        <p14:creationId xmlns:p14="http://schemas.microsoft.com/office/powerpoint/2010/main" val="3383032800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tsikko 1">
            <a:extLst>
              <a:ext uri="{FF2B5EF4-FFF2-40B4-BE49-F238E27FC236}">
                <a16:creationId xmlns:a16="http://schemas.microsoft.com/office/drawing/2014/main" id="{C36DBAA3-942B-76A7-7573-7A339EB8E1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365125"/>
            <a:ext cx="9756775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i-FI" altLang="fi-FI" noProof="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Valumavesien hallinta syysilmoituksella</a:t>
            </a:r>
          </a:p>
        </p:txBody>
      </p:sp>
      <p:sp>
        <p:nvSpPr>
          <p:cNvPr id="31747" name="Sisällön paikkamerkki 2">
            <a:extLst>
              <a:ext uri="{FF2B5EF4-FFF2-40B4-BE49-F238E27FC236}">
                <a16:creationId xmlns:a16="http://schemas.microsoft.com/office/drawing/2014/main" id="{A242DE11-3AD6-CD19-B8C1-D420DCD439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28638" y="1825625"/>
            <a:ext cx="10515600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Toimenpiteen välilehti tulee näkyviin hakijoille, jotka ovat valinneet valumavesien hallinta- toimenpiteen peltotukien haussa.</a:t>
            </a:r>
          </a:p>
          <a:p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Peltotukien haussa keväällä ilmoitettiin, millä lohkolla toimenpidettä toteutetaan.</a:t>
            </a:r>
          </a:p>
          <a:p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Syysilmoituksella ala ilmoitetaan toimenpidelohkoksi</a:t>
            </a:r>
          </a:p>
          <a:p>
            <a:pPr lvl="1"/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Ilmoitetaan valumavesien hallinta -toimenpiteestä</a:t>
            </a:r>
          </a:p>
          <a:p>
            <a:pPr lvl="2"/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Säätösalaojitus</a:t>
            </a:r>
          </a:p>
          <a:p>
            <a:pPr lvl="2"/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Altakastelu</a:t>
            </a:r>
          </a:p>
          <a:p>
            <a:pPr lvl="2"/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Kuivatusvesien kierrätys</a:t>
            </a:r>
          </a:p>
          <a:p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Toimenpidealojen ilmoittaminen mahdollisesti peltotukien haussa v</a:t>
            </a:r>
            <a:r>
              <a:rPr lang="fi-FI" altLang="fi-FI" dirty="0" err="1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uonna</a:t>
            </a:r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2024.</a:t>
            </a:r>
          </a:p>
        </p:txBody>
      </p:sp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0AA770-CEC4-06AC-D1FE-38397A016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Valumavesien hallinta: </a:t>
            </a:r>
            <a:r>
              <a:rPr lang="fi-FI" altLang="fi-FI" noProof="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Toimenpidelohkon ilmoittaminen</a:t>
            </a:r>
            <a:endParaRPr lang="fi-FI" noProof="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A7865C-2CFF-C3C9-4408-7920B7BB0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Peruslohkolla voi olla yksi tai useampi toimenpidelohko</a:t>
            </a:r>
          </a:p>
          <a:p>
            <a:pPr lvl="1"/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Jos useampi </a:t>
            </a:r>
            <a:r>
              <a:rPr lang="sv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→</a:t>
            </a:r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fi-FI" altLang="fi-FI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Siirry </a:t>
            </a:r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kartalle piirtämään ala.</a:t>
            </a:r>
            <a:endParaRPr lang="fi-FI" altLang="fi-FI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lvl="1"/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Jos vain </a:t>
            </a:r>
            <a:r>
              <a:rPr lang="fi-FI" altLang="fi-FI" dirty="0">
                <a:latin typeface="Calibri" panose="020F0502020204030204" pitchFamily="34" charset="0"/>
              </a:rPr>
              <a:t>yksi</a:t>
            </a:r>
            <a:r>
              <a:rPr lang="sv-FI" dirty="0">
                <a:latin typeface="Calibri" panose="020F0502020204030204" pitchFamily="34" charset="0"/>
              </a:rPr>
              <a:t> → </a:t>
            </a:r>
            <a:r>
              <a:rPr lang="fi-FI" altLang="fi-FI" dirty="0">
                <a:latin typeface="Calibri" panose="020F0502020204030204" pitchFamily="34" charset="0"/>
              </a:rPr>
              <a:t>Täytä tiedot suoraan </a:t>
            </a:r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koko peruslohkolle.</a:t>
            </a:r>
          </a:p>
          <a:p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Laskentaa varten pois rajataan: </a:t>
            </a:r>
          </a:p>
          <a:p>
            <a:pPr lvl="1"/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Ilmoitettu ”Tuen peruminen”-</a:t>
            </a:r>
            <a:r>
              <a:rPr lang="fi-FI" altLang="fi-FI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a</a:t>
            </a:r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la </a:t>
            </a:r>
          </a:p>
          <a:p>
            <a:pPr lvl="1"/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Ilmoitettu tai todettu ”Viljelemätön”-ala </a:t>
            </a:r>
          </a:p>
          <a:p>
            <a:pPr lvl="1"/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Lohkot, joilla ei ole todettu maataloustoimintaa</a:t>
            </a:r>
          </a:p>
          <a:p>
            <a:pPr lvl="1"/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Satelliittiseurannan punaiset lohkot.</a:t>
            </a:r>
          </a:p>
          <a:p>
            <a:pPr marL="0" indent="0">
              <a:buNone/>
            </a:pP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822011938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945CAB-2379-76E7-8728-EFBCDDD9D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Valumavesien hallinta: ilmoitettavat tiedot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145AB34-0E84-09D0-D231-28B6A3064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noProof="0" dirty="0"/>
              <a:t>Toimenpidelohkot-välilehti</a:t>
            </a:r>
          </a:p>
          <a:p>
            <a:r>
              <a:rPr lang="fi-FI" noProof="0" dirty="0"/>
              <a:t>Valitse toimenpidelohkolle käsittelymenetelmä ja hakuperuste.</a:t>
            </a:r>
          </a:p>
          <a:p>
            <a:r>
              <a:rPr lang="fi-FI" noProof="0" dirty="0"/>
              <a:t>Ei ryhmätallennusmahdollisuutta</a:t>
            </a:r>
          </a:p>
          <a:p>
            <a:r>
              <a:rPr lang="fi-FI" noProof="0" dirty="0"/>
              <a:t>Ei liitteitä</a:t>
            </a:r>
          </a:p>
        </p:txBody>
      </p:sp>
      <p:pic>
        <p:nvPicPr>
          <p:cNvPr id="6" name="Sisällön paikkamerkki 5" descr="Toimenpidelohko-ikkuna.">
            <a:extLst>
              <a:ext uri="{FF2B5EF4-FFF2-40B4-BE49-F238E27FC236}">
                <a16:creationId xmlns:a16="http://schemas.microsoft.com/office/drawing/2014/main" id="{6398B8D2-3987-1718-B615-9D90275E22D4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2"/>
          <a:stretch>
            <a:fillRect/>
          </a:stretch>
        </p:blipFill>
        <p:spPr>
          <a:xfrm>
            <a:off x="7023895" y="1825625"/>
            <a:ext cx="3009897" cy="4351338"/>
          </a:xfrm>
        </p:spPr>
      </p:pic>
    </p:spTree>
    <p:extLst>
      <p:ext uri="{BB962C8B-B14F-4D97-AF65-F5344CB8AC3E}">
        <p14:creationId xmlns:p14="http://schemas.microsoft.com/office/powerpoint/2010/main" val="1804580313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B0B456C3-0195-FFD3-E640-9B10F6F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Valumavesien hallinta: yhteenveto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7811B52-AADC-81E6-3928-9A803FAA6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7" y="1825625"/>
            <a:ext cx="3695559" cy="4351338"/>
          </a:xfrm>
        </p:spPr>
        <p:txBody>
          <a:bodyPr/>
          <a:lstStyle/>
          <a:p>
            <a:r>
              <a:rPr lang="fi-FI" noProof="0" dirty="0"/>
              <a:t>Yhteenveto-välilehdellä näkyvät käsittelymenetelmittäin ilmoitetut tiedot.</a:t>
            </a:r>
          </a:p>
        </p:txBody>
      </p:sp>
      <p:pic>
        <p:nvPicPr>
          <p:cNvPr id="10" name="Sisällön paikkamerkki 9" descr="Yhteenveto-välilehti">
            <a:extLst>
              <a:ext uri="{FF2B5EF4-FFF2-40B4-BE49-F238E27FC236}">
                <a16:creationId xmlns:a16="http://schemas.microsoft.com/office/drawing/2014/main" id="{153263CE-4AB1-2F41-22A8-EFFDBAA79F7A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2"/>
          <a:stretch>
            <a:fillRect/>
          </a:stretch>
        </p:blipFill>
        <p:spPr>
          <a:xfrm>
            <a:off x="5148943" y="1518188"/>
            <a:ext cx="5323007" cy="5509622"/>
          </a:xfrm>
        </p:spPr>
      </p:pic>
    </p:spTree>
    <p:extLst>
      <p:ext uri="{BB962C8B-B14F-4D97-AF65-F5344CB8AC3E}">
        <p14:creationId xmlns:p14="http://schemas.microsoft.com/office/powerpoint/2010/main" val="730519220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7960F6-B629-7DC7-5BFF-DE96B26DF5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noProof="0" dirty="0"/>
              <a:t>Lintupellot</a:t>
            </a:r>
          </a:p>
        </p:txBody>
      </p:sp>
    </p:spTree>
    <p:extLst>
      <p:ext uri="{BB962C8B-B14F-4D97-AF65-F5344CB8AC3E}">
        <p14:creationId xmlns:p14="http://schemas.microsoft.com/office/powerpoint/2010/main" val="289729447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2E89DE-AC5B-2F37-115E-CD9B253469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z="4000" noProof="0" dirty="0"/>
              <a:t>Ehdollisuuden vähimmäismaanpeite ja ekojärjestelmätuen talviaikainen kasvipeite </a:t>
            </a:r>
            <a:br>
              <a:rPr lang="fi-FI" sz="4000" noProof="0" dirty="0"/>
            </a:br>
            <a:r>
              <a:rPr lang="fi-FI" sz="4000" noProof="0" dirty="0"/>
              <a:t>= Talviaikainen kasvipeite</a:t>
            </a:r>
          </a:p>
        </p:txBody>
      </p:sp>
    </p:spTree>
    <p:extLst>
      <p:ext uri="{BB962C8B-B14F-4D97-AF65-F5344CB8AC3E}">
        <p14:creationId xmlns:p14="http://schemas.microsoft.com/office/powerpoint/2010/main" val="2254640982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tsikko 1">
            <a:extLst>
              <a:ext uri="{FF2B5EF4-FFF2-40B4-BE49-F238E27FC236}">
                <a16:creationId xmlns:a16="http://schemas.microsoft.com/office/drawing/2014/main" id="{CD4F2B67-8887-BF79-88ED-DD6992B6F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365125"/>
            <a:ext cx="9756775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i-FI" altLang="fi-FI" noProof="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Lintupellot syysilmoituksella</a:t>
            </a:r>
          </a:p>
        </p:txBody>
      </p:sp>
      <p:sp>
        <p:nvSpPr>
          <p:cNvPr id="32771" name="Sisällön paikkamerkki 1">
            <a:extLst>
              <a:ext uri="{FF2B5EF4-FFF2-40B4-BE49-F238E27FC236}">
                <a16:creationId xmlns:a16="http://schemas.microsoft.com/office/drawing/2014/main" id="{BAC3275F-0814-6E5F-ED45-F60C9D0F72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28638" y="1825625"/>
            <a:ext cx="10515600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Toimenpiteen välilehti tulee näkyviin hakijoille, jotka ovat valinneet lintupellot-toimenpiteen peltotukien haussa.</a:t>
            </a:r>
          </a:p>
          <a:p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Peltotukien haussa ilmoitettiin, millä peruslohkoilla toimenpidettä toteutetaan.</a:t>
            </a:r>
          </a:p>
          <a:p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Ilmoita syysilmoituksella peruslohkon lintupeltoalat toimenpidelohkoiksi.</a:t>
            </a:r>
          </a:p>
          <a:p>
            <a:pPr lvl="1"/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Liitä ilmoitukseen Vipu-mobiililla otetut kuvat lintujen aiheuttamista vahingoista lohkolta </a:t>
            </a:r>
            <a:r>
              <a:rPr lang="fi-FI" noProof="0" dirty="0"/>
              <a:t>tai muusta lintujen peltoalueen käytöstä.</a:t>
            </a:r>
            <a:endParaRPr lang="fi-FI" altLang="fi-FI" noProof="0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lvl="2"/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Tai muita kuvia tai liitteitä, jos Vipu-mobiililla otettuja kuvia ei ole.</a:t>
            </a:r>
          </a:p>
          <a:p>
            <a:pPr lvl="1"/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Et voi liittää Vipu-mobiilin kuvia suoraan syysilmoitukseen</a:t>
            </a:r>
          </a:p>
          <a:p>
            <a:pPr lvl="2"/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Ota kuvakaappaus Vipu-mobiilista liitteeksi.</a:t>
            </a:r>
          </a:p>
          <a:p>
            <a:pPr lvl="1"/>
            <a:endParaRPr lang="fi-FI" altLang="fi-FI" noProof="0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endParaRPr lang="fi-FI" altLang="fi-FI" noProof="0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F1F1F2-A944-2DD9-990D-848339171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Lintupeltojen toimenpidelohkot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6C2328-8B78-4601-3698-72FBC3150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Peruslohkolla voi olla yksi tai useampi toimenpidelohko</a:t>
            </a:r>
          </a:p>
          <a:p>
            <a:pPr lvl="1"/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Jos useampi </a:t>
            </a:r>
            <a:r>
              <a:rPr lang="sv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→</a:t>
            </a:r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fi-FI" altLang="fi-FI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Siirry </a:t>
            </a:r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kartalle piirtämään ala.</a:t>
            </a:r>
            <a:endParaRPr lang="fi-FI" altLang="fi-FI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lvl="1"/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Jos vain </a:t>
            </a:r>
            <a:r>
              <a:rPr lang="fi-FI" altLang="fi-FI" dirty="0">
                <a:latin typeface="Calibri" panose="020F0502020204030204" pitchFamily="34" charset="0"/>
              </a:rPr>
              <a:t>yksi</a:t>
            </a:r>
            <a:r>
              <a:rPr lang="sv-FI" dirty="0">
                <a:latin typeface="Calibri" panose="020F0502020204030204" pitchFamily="34" charset="0"/>
              </a:rPr>
              <a:t> → </a:t>
            </a:r>
            <a:r>
              <a:rPr lang="fi-FI" altLang="fi-FI" dirty="0">
                <a:latin typeface="Calibri" panose="020F0502020204030204" pitchFamily="34" charset="0"/>
              </a:rPr>
              <a:t>Täytä tiedot suoraan </a:t>
            </a:r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koko peruslohkolle.</a:t>
            </a:r>
          </a:p>
          <a:p>
            <a:endParaRPr lang="fi-FI" altLang="fi-FI" noProof="0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Laskentaa varten pois rajataan: </a:t>
            </a:r>
          </a:p>
          <a:p>
            <a:pPr lvl="1"/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Ilmoitettu ”Tuen peruminen”-ala </a:t>
            </a:r>
          </a:p>
          <a:p>
            <a:pPr lvl="1"/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Ilmoitettu tai todettu ”Viljelemätön”-ala </a:t>
            </a:r>
          </a:p>
          <a:p>
            <a:pPr lvl="1"/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Lohkot, joilla ei ole todettu maataloustoimintaa</a:t>
            </a:r>
          </a:p>
          <a:p>
            <a:pPr lvl="1"/>
            <a:r>
              <a:rPr lang="fi-FI" altLang="fi-FI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Satelliittiseurannan punaiset lohkot.</a:t>
            </a:r>
          </a:p>
        </p:txBody>
      </p:sp>
    </p:spTree>
    <p:extLst>
      <p:ext uri="{BB962C8B-B14F-4D97-AF65-F5344CB8AC3E}">
        <p14:creationId xmlns:p14="http://schemas.microsoft.com/office/powerpoint/2010/main" val="2648280748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1CA32E2-0346-4B30-8131-796E15220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Lintupellot: ilmoitettavat tiedot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837801-8CEE-0226-97C6-D96ACEA6A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noProof="0" dirty="0"/>
              <a:t>Toimenpidelohko-välilehti</a:t>
            </a:r>
          </a:p>
          <a:p>
            <a:r>
              <a:rPr lang="fi-FI" noProof="0" dirty="0"/>
              <a:t>Ilmoita </a:t>
            </a:r>
          </a:p>
          <a:p>
            <a:pPr lvl="1"/>
            <a:r>
              <a:rPr lang="fi-FI" noProof="0" dirty="0"/>
              <a:t>Tuhoutunut kasvi</a:t>
            </a:r>
          </a:p>
          <a:p>
            <a:pPr lvl="1"/>
            <a:r>
              <a:rPr lang="fi-FI" noProof="0" dirty="0"/>
              <a:t>Oletko saanut muuta korvausta tuhoista</a:t>
            </a:r>
          </a:p>
          <a:p>
            <a:pPr lvl="1"/>
            <a:r>
              <a:rPr lang="fi-FI" noProof="0" dirty="0"/>
              <a:t>Kuvaus vahingosta.</a:t>
            </a:r>
          </a:p>
          <a:p>
            <a:r>
              <a:rPr lang="fi-FI" noProof="0" dirty="0"/>
              <a:t>Ei ryhmätallennusmahdollisuutta.</a:t>
            </a:r>
          </a:p>
          <a:p>
            <a:r>
              <a:rPr lang="fi-FI" dirty="0"/>
              <a:t>Lisää liitteeksi</a:t>
            </a:r>
            <a:r>
              <a:rPr lang="fi-FI" noProof="0" dirty="0"/>
              <a:t> todiste lintujen tuhoista tai muusta lintujen peltoalueen käytöstä.</a:t>
            </a:r>
          </a:p>
        </p:txBody>
      </p:sp>
      <p:pic>
        <p:nvPicPr>
          <p:cNvPr id="6" name="Sisällön paikkamerkki 5" descr="Toimenpidelohkolle ilmoitettavat tiedot-ikkuna.">
            <a:extLst>
              <a:ext uri="{FF2B5EF4-FFF2-40B4-BE49-F238E27FC236}">
                <a16:creationId xmlns:a16="http://schemas.microsoft.com/office/drawing/2014/main" id="{937ABF53-D290-C087-0EED-1A6112B40643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2"/>
          <a:stretch>
            <a:fillRect/>
          </a:stretch>
        </p:blipFill>
        <p:spPr>
          <a:xfrm>
            <a:off x="6361015" y="1825625"/>
            <a:ext cx="4335657" cy="4351338"/>
          </a:xfrm>
        </p:spPr>
      </p:pic>
    </p:spTree>
    <p:extLst>
      <p:ext uri="{BB962C8B-B14F-4D97-AF65-F5344CB8AC3E}">
        <p14:creationId xmlns:p14="http://schemas.microsoft.com/office/powerpoint/2010/main" val="3451399510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A1A56DFA-F776-1221-35F1-EB747841F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Lintupellot: Vipuneuvoja.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6228DD1-BF68-7232-BF8B-9BBB4544C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noProof="0" dirty="0"/>
              <a:t>Huomautukset ovat joko lähetyksen estäviä tai sallivia</a:t>
            </a:r>
          </a:p>
          <a:p>
            <a:r>
              <a:rPr lang="fi-FI" noProof="0" dirty="0"/>
              <a:t>Liitteiden puute ei estä ilmoituksen lähetystä, mutta korvausta ei makseta, jos et ole palauttanut liitteitä.</a:t>
            </a:r>
          </a:p>
          <a:p>
            <a:endParaRPr lang="fi-FI" noProof="0" dirty="0"/>
          </a:p>
        </p:txBody>
      </p:sp>
      <p:pic>
        <p:nvPicPr>
          <p:cNvPr id="6" name="Sisällön paikkamerkki 5" descr="Vipuneuvoja-välilehti.">
            <a:extLst>
              <a:ext uri="{FF2B5EF4-FFF2-40B4-BE49-F238E27FC236}">
                <a16:creationId xmlns:a16="http://schemas.microsoft.com/office/drawing/2014/main" id="{5B5494A7-37E7-E911-0C1F-5B1503FE7E3A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2"/>
          <a:stretch>
            <a:fillRect/>
          </a:stretch>
        </p:blipFill>
        <p:spPr>
          <a:xfrm>
            <a:off x="5397623" y="2068498"/>
            <a:ext cx="6496022" cy="2145724"/>
          </a:xfrm>
        </p:spPr>
      </p:pic>
    </p:spTree>
    <p:extLst>
      <p:ext uri="{BB962C8B-B14F-4D97-AF65-F5344CB8AC3E}">
        <p14:creationId xmlns:p14="http://schemas.microsoft.com/office/powerpoint/2010/main" val="454678041"/>
      </p:ext>
    </p:extLst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Placeholder 4">
            <a:extLst>
              <a:ext uri="{FF2B5EF4-FFF2-40B4-BE49-F238E27FC236}">
                <a16:creationId xmlns:a16="http://schemas.microsoft.com/office/drawing/2014/main" id="{53BF8DEE-EEB5-4590-B8FA-ABF4CDF108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66800" y="3068637"/>
            <a:ext cx="10058400" cy="152082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altLang="fi-FI" sz="10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Kiitos!</a:t>
            </a:r>
          </a:p>
        </p:txBody>
      </p:sp>
    </p:spTree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B13209-6CDD-C530-1B4D-143D5F4053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0647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FI" dirty="0"/>
              <a:t>Sista dia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F5A98C97-711E-49C5-CE4C-562CA53D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Talviaikainen kasvipeite</a:t>
            </a:r>
          </a:p>
        </p:txBody>
      </p:sp>
      <p:graphicFrame>
        <p:nvGraphicFramePr>
          <p:cNvPr id="9" name="Taulukko 6">
            <a:extLst>
              <a:ext uri="{FF2B5EF4-FFF2-40B4-BE49-F238E27FC236}">
                <a16:creationId xmlns:a16="http://schemas.microsoft.com/office/drawing/2014/main" id="{935DE2EF-FE62-A197-B813-C7D916207E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102653"/>
              </p:ext>
            </p:extLst>
          </p:nvPr>
        </p:nvGraphicFramePr>
        <p:xfrm>
          <a:off x="671512" y="1511300"/>
          <a:ext cx="9901238" cy="506082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950619">
                  <a:extLst>
                    <a:ext uri="{9D8B030D-6E8A-4147-A177-3AD203B41FA5}">
                      <a16:colId xmlns:a16="http://schemas.microsoft.com/office/drawing/2014/main" val="999959388"/>
                    </a:ext>
                  </a:extLst>
                </a:gridCol>
                <a:gridCol w="4950619">
                  <a:extLst>
                    <a:ext uri="{9D8B030D-6E8A-4147-A177-3AD203B41FA5}">
                      <a16:colId xmlns:a16="http://schemas.microsoft.com/office/drawing/2014/main" val="122079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Ehdollisuus </a:t>
                      </a:r>
                      <a:endParaRPr kumimoji="0" lang="fi-FI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>
                          <a:solidFill>
                            <a:schemeClr val="bg1"/>
                          </a:solidFill>
                        </a:rPr>
                        <a:t>Ekojärjestelmätuki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37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4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2400" dirty="0"/>
                        <a:t>Säilytä vähintään 33 % tukihakuvuonna hallinnassasi olevan </a:t>
                      </a:r>
                      <a:r>
                        <a:rPr lang="fi-FI" sz="2400" b="1" dirty="0"/>
                        <a:t>pellon ja pysyvien kasvien alasta </a:t>
                      </a:r>
                      <a:r>
                        <a:rPr lang="fi-FI" sz="2400" dirty="0"/>
                        <a:t>kasvipeitteisenä syksystä seuraavaan kevääseen.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fi-FI" sz="2000" dirty="0"/>
                        <a:t>Aito kasvipeite, sänki, kevennetty muokkaus, kasvijäte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i-FI" sz="2400" dirty="0"/>
                        <a:t>Pysyvää nurmea ei tarkastella 31.10.</a:t>
                      </a:r>
                      <a:r>
                        <a:rPr lang="fi-FI" sz="2400" b="1" dirty="0"/>
                        <a:t> </a:t>
                      </a:r>
                      <a:r>
                        <a:rPr lang="fi-FI" sz="2400" b="0" dirty="0"/>
                        <a:t>–</a:t>
                      </a:r>
                      <a:r>
                        <a:rPr lang="fi-FI" sz="2400" b="1" dirty="0"/>
                        <a:t> </a:t>
                      </a:r>
                      <a:r>
                        <a:rPr lang="fi-FI" sz="2400" dirty="0"/>
                        <a:t>15.3.</a:t>
                      </a:r>
                    </a:p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4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i-FI" sz="2400" dirty="0"/>
                        <a:t>Voit saada tukea kasvipeitteisestä alasta, jonka pinta-ala on vähintään 0,05 hehtaaria.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fi-FI" sz="2000" dirty="0"/>
                        <a:t>Aito kasvipeite, sänki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i-FI" sz="2400" dirty="0"/>
                        <a:t>31.10.</a:t>
                      </a:r>
                      <a:r>
                        <a:rPr lang="fi-FI" sz="2400" b="0" dirty="0"/>
                        <a:t>–</a:t>
                      </a:r>
                      <a:r>
                        <a:rPr lang="fi-FI" sz="2400" b="1" dirty="0"/>
                        <a:t> </a:t>
                      </a:r>
                      <a:r>
                        <a:rPr lang="fi-FI" sz="2400" dirty="0"/>
                        <a:t>15.4. pellon ja pysyvien kasvien ala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i-FI" sz="2400" dirty="0"/>
                        <a:t>31.10.</a:t>
                      </a:r>
                      <a:r>
                        <a:rPr lang="fi-FI" sz="2400" b="0" dirty="0"/>
                        <a:t>–</a:t>
                      </a:r>
                      <a:r>
                        <a:rPr lang="fi-FI" sz="2400" b="1" dirty="0"/>
                        <a:t> </a:t>
                      </a:r>
                      <a:r>
                        <a:rPr lang="fi-FI" sz="2400" b="1" dirty="0">
                          <a:solidFill>
                            <a:schemeClr val="tx1"/>
                          </a:solidFill>
                        </a:rPr>
                        <a:t>1.5. </a:t>
                      </a:r>
                      <a:r>
                        <a:rPr lang="fi-FI" sz="2400" dirty="0"/>
                        <a:t>pysyvän nurmen ala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fi-FI" sz="2000" dirty="0"/>
                        <a:t>Jos haet osalle tilasi pysyvistä nurmista talviaikaisen kasvipeitteisyyden tukea, säilytä myös muu tilasi pysyvän nurmen ala muokkaamattomana </a:t>
                      </a:r>
                      <a:r>
                        <a:rPr lang="fi-FI" sz="2000" b="1" dirty="0"/>
                        <a:t>31.10. </a:t>
                      </a:r>
                      <a:r>
                        <a:rPr lang="fi-FI" sz="1800" b="1" dirty="0"/>
                        <a:t>–</a:t>
                      </a:r>
                      <a:r>
                        <a:rPr lang="fi-FI" sz="2000" b="1" dirty="0"/>
                        <a:t> 15.4. </a:t>
                      </a:r>
                    </a:p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336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88403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F5A98C97-711E-49C5-CE4C-562CA53D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Aito kasvipeite</a:t>
            </a:r>
          </a:p>
        </p:txBody>
      </p:sp>
      <p:graphicFrame>
        <p:nvGraphicFramePr>
          <p:cNvPr id="9" name="Taulukko 6">
            <a:extLst>
              <a:ext uri="{FF2B5EF4-FFF2-40B4-BE49-F238E27FC236}">
                <a16:creationId xmlns:a16="http://schemas.microsoft.com/office/drawing/2014/main" id="{935DE2EF-FE62-A197-B813-C7D916207E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049866"/>
              </p:ext>
            </p:extLst>
          </p:nvPr>
        </p:nvGraphicFramePr>
        <p:xfrm>
          <a:off x="671512" y="1511300"/>
          <a:ext cx="11161900" cy="5059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580950">
                  <a:extLst>
                    <a:ext uri="{9D8B030D-6E8A-4147-A177-3AD203B41FA5}">
                      <a16:colId xmlns:a16="http://schemas.microsoft.com/office/drawing/2014/main" val="999959388"/>
                    </a:ext>
                  </a:extLst>
                </a:gridCol>
                <a:gridCol w="5580950">
                  <a:extLst>
                    <a:ext uri="{9D8B030D-6E8A-4147-A177-3AD203B41FA5}">
                      <a16:colId xmlns:a16="http://schemas.microsoft.com/office/drawing/2014/main" val="122079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Ehdollisuus </a:t>
                      </a:r>
                      <a:endParaRPr kumimoji="0" lang="fi-FI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>
                          <a:solidFill>
                            <a:schemeClr val="bg1"/>
                          </a:solidFill>
                        </a:rPr>
                        <a:t>Ekojärjestelmätuki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37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7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viljat, tattari, kvinoa, öljykasvit, kuitukasvit, palkokasvit ja siemenmausteet sekä näiden seoskasvustot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7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syyskylvöiset viljat, syyskylvöiset öljykasvit sekä muut syyskylvöiset kasvit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7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nurmikasvit ja ruokohelpi </a:t>
                      </a:r>
                      <a:r>
                        <a:rPr lang="fi-FI" sz="1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(ei pysyvä nurmi)</a:t>
                      </a:r>
                      <a:endParaRPr lang="fi-FI" sz="17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7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luonnonhoitonurmet ja viherlannoitusnurmet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7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kumina 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7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mansikka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7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pysyvät puutarhakasvit, joiden riviväleissä on kasvusto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7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kerääjäkasvit ja välikasvit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7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maanparannus- ja saneerauskasvit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7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monimuotoisuuskasvit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7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viherkesannot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suojavyöhykkeet ja turvepeltojen nurmet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7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viljat, tattari, kvinoa, öljykasvit, kuitukasvit, palkokasvit ja siemenmausteet sekä näiden seoskasvustot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7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syyskylvöiset viljat, syyskylvöiset öljykasvit sekä muut 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7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syyskylvöiset kasvit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7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nurmikasvit ja ruokohelpi </a:t>
                      </a:r>
                      <a:r>
                        <a:rPr lang="fi-FI" sz="1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(ei luonnonlaitumet ja hakamaat)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7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luonnonhoitonurmet ja viherlannoitusnurmet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7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kumina 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7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mansikka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7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pysyvät puutarhakasvit, joiden riviväleissä on kasvusto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7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kerääjäkasvit ja välikasvit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7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maanparannus- ja saneerauskasvit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7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monimuotoisuuskasvit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7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viherkesannot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700" b="1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talven yli säilyvät kylvetyt kasvustot (tämä </a:t>
                      </a:r>
                      <a:r>
                        <a:rPr lang="fi-FI" sz="1700" b="1" i="0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ruotsinkiel</a:t>
                      </a:r>
                      <a:r>
                        <a:rPr lang="fi-FI" sz="1700" b="1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. Ei </a:t>
                      </a:r>
                      <a:r>
                        <a:rPr lang="fi-FI" sz="1700" b="1" i="0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suom</a:t>
                      </a:r>
                      <a:r>
                        <a:rPr lang="fi-FI" sz="1700" b="1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…)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336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8051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F5A98C97-711E-49C5-CE4C-562CA53D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Sänki</a:t>
            </a:r>
          </a:p>
        </p:txBody>
      </p:sp>
      <p:graphicFrame>
        <p:nvGraphicFramePr>
          <p:cNvPr id="9" name="Taulukko 6">
            <a:extLst>
              <a:ext uri="{FF2B5EF4-FFF2-40B4-BE49-F238E27FC236}">
                <a16:creationId xmlns:a16="http://schemas.microsoft.com/office/drawing/2014/main" id="{935DE2EF-FE62-A197-B813-C7D916207E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241205"/>
              </p:ext>
            </p:extLst>
          </p:nvPr>
        </p:nvGraphicFramePr>
        <p:xfrm>
          <a:off x="671512" y="1511300"/>
          <a:ext cx="9901238" cy="3261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950619">
                  <a:extLst>
                    <a:ext uri="{9D8B030D-6E8A-4147-A177-3AD203B41FA5}">
                      <a16:colId xmlns:a16="http://schemas.microsoft.com/office/drawing/2014/main" val="999959388"/>
                    </a:ext>
                  </a:extLst>
                </a:gridCol>
                <a:gridCol w="4950619">
                  <a:extLst>
                    <a:ext uri="{9D8B030D-6E8A-4147-A177-3AD203B41FA5}">
                      <a16:colId xmlns:a16="http://schemas.microsoft.com/office/drawing/2014/main" val="122079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Ehdollisuus </a:t>
                      </a:r>
                      <a:endParaRPr kumimoji="0" lang="fi-FI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>
                          <a:solidFill>
                            <a:schemeClr val="bg1"/>
                          </a:solidFill>
                        </a:rPr>
                        <a:t>Ekojärjestelmätuki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37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2400" noProof="0" dirty="0"/>
                        <a:t>Viljat, tattari, kvinoa, öljykasvit, kuitukasvit, palkokasvit ja siemenmausteet sekä näiden seoskasvustot.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2000" noProof="0" dirty="0"/>
                        <a:t>Sekä kemiallisesti tuhottu sänki.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2400" noProof="0" dirty="0"/>
                        <a:t>Kemiallisesti tuhottu nurmikasvien sänki.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2400" noProof="0" dirty="0"/>
                        <a:t>Viljat, tattari, kvinoa, öljykasvit, kuitukasvit, palkokasvit ja siemenmausteet sekä näiden seoskasvustot.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2000" noProof="0" dirty="0"/>
                        <a:t>Sekä kemiallisesti tuhottu sänki.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2400" noProof="0" dirty="0"/>
                        <a:t>Kemiallisesti tuhottu nurmikasvien sänki.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336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71009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ema_ruokavirasto_suomi">
  <a:themeElements>
    <a:clrScheme name="Ruokavirasto">
      <a:dk1>
        <a:srgbClr val="343841"/>
      </a:dk1>
      <a:lt1>
        <a:srgbClr val="FFFFFF"/>
      </a:lt1>
      <a:dk2>
        <a:srgbClr val="004F71"/>
      </a:dk2>
      <a:lt2>
        <a:srgbClr val="CEB888"/>
      </a:lt2>
      <a:accent1>
        <a:srgbClr val="D0006F"/>
      </a:accent1>
      <a:accent2>
        <a:srgbClr val="ADD2EE"/>
      </a:accent2>
      <a:accent3>
        <a:srgbClr val="0D5F2C"/>
      </a:accent3>
      <a:accent4>
        <a:srgbClr val="F7CE3C"/>
      </a:accent4>
      <a:accent5>
        <a:srgbClr val="C1D119"/>
      </a:accent5>
      <a:accent6>
        <a:srgbClr val="F4C8C2"/>
      </a:accent6>
      <a:hlink>
        <a:srgbClr val="D0006F"/>
      </a:hlink>
      <a:folHlink>
        <a:srgbClr val="912D2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ema_ruokavirasto_suomi" id="{A57C5DCD-9AF2-43B9-B098-3DCDDA1FF62B}" vid="{CCC58965-BF1C-4194-AF9B-4A5260E5999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Teema_ruokavirasto_suomi</Template>
  <TotalTime>6114</TotalTime>
  <Words>2800</Words>
  <Application>Microsoft Office PowerPoint</Application>
  <PresentationFormat>Laajakuva</PresentationFormat>
  <Paragraphs>424</Paragraphs>
  <Slides>65</Slides>
  <Notes>1</Notes>
  <HiddenSlides>43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65</vt:i4>
      </vt:variant>
    </vt:vector>
  </HeadingPairs>
  <TitlesOfParts>
    <vt:vector size="70" baseType="lpstr">
      <vt:lpstr>Arial</vt:lpstr>
      <vt:lpstr>Calibri</vt:lpstr>
      <vt:lpstr>Calibri</vt:lpstr>
      <vt:lpstr>Wingdings</vt:lpstr>
      <vt:lpstr>Teema_ruokavirasto_suomi</vt:lpstr>
      <vt:lpstr>Syysilmoitus – Koulutus    </vt:lpstr>
      <vt:lpstr>Koulutuksen sisältö </vt:lpstr>
      <vt:lpstr>Yleistä syysilmoituksesta</vt:lpstr>
      <vt:lpstr>Syysilmoituksen ohjeet ruokavirasto.fi</vt:lpstr>
      <vt:lpstr>Vipuohjeet ja -videot</vt:lpstr>
      <vt:lpstr>Ehdollisuuden vähimmäismaanpeite ja ekojärjestelmätuen talviaikainen kasvipeite  = Talviaikainen kasvipeite</vt:lpstr>
      <vt:lpstr>Talviaikainen kasvipeite</vt:lpstr>
      <vt:lpstr>Aito kasvipeite</vt:lpstr>
      <vt:lpstr>Sänki</vt:lpstr>
      <vt:lpstr>Kevennetty muokkaus</vt:lpstr>
      <vt:lpstr>Kasvijäte</vt:lpstr>
      <vt:lpstr>Kasvit, jotka eivät täytä vaatimusta</vt:lpstr>
      <vt:lpstr>Pysyvä nurmi</vt:lpstr>
      <vt:lpstr>Ekojärjestelmätuki, talviaikainen kasvipeite 1/2</vt:lpstr>
      <vt:lpstr>Ekojärjestelmätuki, talviaikainen kasvipeite 2/2</vt:lpstr>
      <vt:lpstr>Mitä jos ehdollisuuden vähimmäismaanpeitteen ehto perunatilalla ei täyty sateisen syksyn vuoksi?</vt:lpstr>
      <vt:lpstr>Talviaikainen kasvipeite Vipun syysilmoituksessa</vt:lpstr>
      <vt:lpstr>Toimenpidelohkojen ryhmätallennus</vt:lpstr>
      <vt:lpstr>Talviaikainen kasvipeite -välilehti</vt:lpstr>
      <vt:lpstr>Miten ilmoitan kasvipeitteisyyden Vipussa?</vt:lpstr>
      <vt:lpstr>Aito kasvipeite peltoalalla – miten ilmoitan? </vt:lpstr>
      <vt:lpstr>Aito kasvipeite pysyvällä nurmella – miten ilmoitan? </vt:lpstr>
      <vt:lpstr>Sänki peltoalalla – miten ilmoitan? </vt:lpstr>
      <vt:lpstr>Sänki pysyvän nurmen alalla – miten ilmoitan? </vt:lpstr>
      <vt:lpstr>Kevennetty muokkaus peltoalalla – Miten ilmoitan?</vt:lpstr>
      <vt:lpstr>Kevennetty muokkaus pysyvän nurmen alalla – Miten ilmoitan?</vt:lpstr>
      <vt:lpstr>Kasvijäte peltoalalla – miten ilmoitan?</vt:lpstr>
      <vt:lpstr>Kasvipeitteetön peltoala – miten ilmoitan?</vt:lpstr>
      <vt:lpstr>Kasvipeitteetön pysyvän nurmen ala – miten ilmoitan?</vt:lpstr>
      <vt:lpstr>Pysyvien puutarhakasvien ala – miten ilmoitan?</vt:lpstr>
      <vt:lpstr>Talviaikainen kasvipeite syysilmoituksen Vipuneuvojassa</vt:lpstr>
      <vt:lpstr>Vipu-neuvoja -välilehti</vt:lpstr>
      <vt:lpstr>Esimerkkejä</vt:lpstr>
      <vt:lpstr>Esimerkki 1</vt:lpstr>
      <vt:lpstr>Esimerkki 2</vt:lpstr>
      <vt:lpstr>Esimerkki 3</vt:lpstr>
      <vt:lpstr>Käytetyt kasvinsuojeluaineet</vt:lpstr>
      <vt:lpstr>Käytetyt kasvinsuojeluaineet 1/4</vt:lpstr>
      <vt:lpstr>Käytetyt kasvinsuojeluaineet 2/4</vt:lpstr>
      <vt:lpstr>Käytetyt kasvinsuojeluaineet 3/4</vt:lpstr>
      <vt:lpstr>Käytetyt kasvinsuojeluaineet 4/4</vt:lpstr>
      <vt:lpstr>Syysilmoitus: Ympäristösitoumuksen lohkokohtaiset toimenpiteet: - Kiertotalouden edistäminen - Valumavesien hallinta - Lintupellot </vt:lpstr>
      <vt:lpstr>Kiertotalouden edistäminen</vt:lpstr>
      <vt:lpstr>Kiertotalouden edistäminen -välilehti</vt:lpstr>
      <vt:lpstr>Korvattavan alan rajoitukset</vt:lpstr>
      <vt:lpstr>Kiertotalouden edistäminen: toimenpidelohkojen ryhmätallennus</vt:lpstr>
      <vt:lpstr>Ryhmätallennus</vt:lpstr>
      <vt:lpstr>Yksittäisen toimenpidelohkon tallennus</vt:lpstr>
      <vt:lpstr>Kiertotalouden edistäminen: ilmoitettavat tiedot</vt:lpstr>
      <vt:lpstr>Liitteet ja lisätiedot –välilehti 1/2</vt:lpstr>
      <vt:lpstr>Liitteet ja lisätiedot –välilehti 2/2</vt:lpstr>
      <vt:lpstr>Yhteenveto-välilehti</vt:lpstr>
      <vt:lpstr>Vipuneuvoja</vt:lpstr>
      <vt:lpstr>Valumavesien hallinta</vt:lpstr>
      <vt:lpstr>Valumavesien hallinta syysilmoituksella</vt:lpstr>
      <vt:lpstr>Valumavesien hallinta: Toimenpidelohkon ilmoittaminen</vt:lpstr>
      <vt:lpstr>Valumavesien hallinta: ilmoitettavat tiedot</vt:lpstr>
      <vt:lpstr>Valumavesien hallinta: yhteenveto</vt:lpstr>
      <vt:lpstr>Lintupellot</vt:lpstr>
      <vt:lpstr>Lintupellot syysilmoituksella</vt:lpstr>
      <vt:lpstr>Lintupeltojen toimenpidelohkot</vt:lpstr>
      <vt:lpstr>Lintupellot: ilmoitettavat tiedot</vt:lpstr>
      <vt:lpstr>Lintupellot: Vipuneuvoja.</vt:lpstr>
      <vt:lpstr>Kiitos!</vt:lpstr>
      <vt:lpstr>Sista 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Syysilmoitus 2023-koulutus</dc:title>
  <dc:creator>Malkamäki Noora (Ruokavirasto)</dc:creator>
  <cp:lastModifiedBy>Tammela Pirjo</cp:lastModifiedBy>
  <cp:revision>71</cp:revision>
  <dcterms:created xsi:type="dcterms:W3CDTF">2022-10-19T11:59:52Z</dcterms:created>
  <dcterms:modified xsi:type="dcterms:W3CDTF">2024-01-15T07:21:01Z</dcterms:modified>
</cp:coreProperties>
</file>